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97"/>
  </p:notesMasterIdLst>
  <p:sldIdLst>
    <p:sldId id="256" r:id="rId2"/>
    <p:sldId id="257" r:id="rId3"/>
    <p:sldId id="413" r:id="rId4"/>
    <p:sldId id="414" r:id="rId5"/>
    <p:sldId id="415" r:id="rId6"/>
    <p:sldId id="823" r:id="rId7"/>
    <p:sldId id="382" r:id="rId8"/>
    <p:sldId id="383" r:id="rId9"/>
    <p:sldId id="384" r:id="rId10"/>
    <p:sldId id="385" r:id="rId11"/>
    <p:sldId id="386" r:id="rId12"/>
    <p:sldId id="393" r:id="rId13"/>
    <p:sldId id="387" r:id="rId14"/>
    <p:sldId id="388" r:id="rId15"/>
    <p:sldId id="389" r:id="rId16"/>
    <p:sldId id="390" r:id="rId17"/>
    <p:sldId id="391" r:id="rId18"/>
    <p:sldId id="392" r:id="rId19"/>
    <p:sldId id="396" r:id="rId20"/>
    <p:sldId id="397" r:id="rId21"/>
    <p:sldId id="398" r:id="rId22"/>
    <p:sldId id="822" r:id="rId23"/>
    <p:sldId id="395" r:id="rId24"/>
    <p:sldId id="258" r:id="rId25"/>
    <p:sldId id="421" r:id="rId26"/>
    <p:sldId id="420" r:id="rId27"/>
    <p:sldId id="422" r:id="rId28"/>
    <p:sldId id="261" r:id="rId29"/>
    <p:sldId id="259" r:id="rId30"/>
    <p:sldId id="425" r:id="rId31"/>
    <p:sldId id="262" r:id="rId32"/>
    <p:sldId id="424" r:id="rId33"/>
    <p:sldId id="827" r:id="rId34"/>
    <p:sldId id="731" r:id="rId35"/>
    <p:sldId id="829" r:id="rId36"/>
    <p:sldId id="828" r:id="rId37"/>
    <p:sldId id="515" r:id="rId38"/>
    <p:sldId id="735" r:id="rId39"/>
    <p:sldId id="736" r:id="rId40"/>
    <p:sldId id="708" r:id="rId41"/>
    <p:sldId id="728" r:id="rId42"/>
    <p:sldId id="710" r:id="rId43"/>
    <p:sldId id="730" r:id="rId44"/>
    <p:sldId id="721" r:id="rId45"/>
    <p:sldId id="722" r:id="rId46"/>
    <p:sldId id="423" r:id="rId47"/>
    <p:sldId id="715" r:id="rId48"/>
    <p:sldId id="711" r:id="rId49"/>
    <p:sldId id="716" r:id="rId50"/>
    <p:sldId id="712" r:id="rId51"/>
    <p:sldId id="717" r:id="rId52"/>
    <p:sldId id="713" r:id="rId53"/>
    <p:sldId id="719" r:id="rId54"/>
    <p:sldId id="714" r:id="rId55"/>
    <p:sldId id="720" r:id="rId56"/>
    <p:sldId id="260" r:id="rId57"/>
    <p:sldId id="419" r:id="rId58"/>
    <p:sldId id="418" r:id="rId59"/>
    <p:sldId id="727" r:id="rId60"/>
    <p:sldId id="729" r:id="rId61"/>
    <p:sldId id="417" r:id="rId62"/>
    <p:sldId id="726" r:id="rId63"/>
    <p:sldId id="724" r:id="rId64"/>
    <p:sldId id="788" r:id="rId65"/>
    <p:sldId id="789" r:id="rId66"/>
    <p:sldId id="532" r:id="rId67"/>
    <p:sldId id="796" r:id="rId68"/>
    <p:sldId id="797" r:id="rId69"/>
    <p:sldId id="790" r:id="rId70"/>
    <p:sldId id="831" r:id="rId71"/>
    <p:sldId id="798" r:id="rId72"/>
    <p:sldId id="799" r:id="rId73"/>
    <p:sldId id="830" r:id="rId74"/>
    <p:sldId id="795" r:id="rId75"/>
    <p:sldId id="802" r:id="rId76"/>
    <p:sldId id="803" r:id="rId77"/>
    <p:sldId id="804" r:id="rId78"/>
    <p:sldId id="805" r:id="rId79"/>
    <p:sldId id="806" r:id="rId80"/>
    <p:sldId id="807" r:id="rId81"/>
    <p:sldId id="800" r:id="rId82"/>
    <p:sldId id="815" r:id="rId83"/>
    <p:sldId id="816" r:id="rId84"/>
    <p:sldId id="817" r:id="rId85"/>
    <p:sldId id="818" r:id="rId86"/>
    <p:sldId id="808" r:id="rId87"/>
    <p:sldId id="824" r:id="rId88"/>
    <p:sldId id="825" r:id="rId89"/>
    <p:sldId id="826" r:id="rId90"/>
    <p:sldId id="809" r:id="rId91"/>
    <p:sldId id="821" r:id="rId92"/>
    <p:sldId id="794" r:id="rId93"/>
    <p:sldId id="792" r:id="rId94"/>
    <p:sldId id="791" r:id="rId95"/>
    <p:sldId id="810"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Harlan" initials="HH" lastIdx="1" clrIdx="0">
    <p:extLst>
      <p:ext uri="{19B8F6BF-5375-455C-9EA6-DF929625EA0E}">
        <p15:presenceInfo xmlns:p15="http://schemas.microsoft.com/office/powerpoint/2012/main" userId="S-1-5-21-1328760439-652412296-623781127-147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C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560" autoAdjust="0"/>
    <p:restoredTop sz="94660"/>
  </p:normalViewPr>
  <p:slideViewPr>
    <p:cSldViewPr snapToGrid="0">
      <p:cViewPr varScale="1">
        <p:scale>
          <a:sx n="101" d="100"/>
          <a:sy n="101" d="100"/>
        </p:scale>
        <p:origin x="13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61364717236203E-2"/>
          <c:y val="0.26863253181910995"/>
          <c:w val="0.92526538278621562"/>
          <c:h val="0.5605676393088763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88-4D63-BECF-8FB654A6C34F}"/>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E88-4D63-BECF-8FB654A6C34F}"/>
              </c:ext>
            </c:extLst>
          </c:dPt>
          <c:cat>
            <c:strRef>
              <c:f>Sheet1!$A$2:$A$3</c:f>
              <c:strCache>
                <c:ptCount val="2"/>
                <c:pt idx="0">
                  <c:v>1st Qtr</c:v>
                </c:pt>
                <c:pt idx="1">
                  <c:v>2nd Qtr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0-5DD5-49C5-ACF3-7CA80BB181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61364717236203E-2"/>
          <c:y val="0.26863253181910995"/>
          <c:w val="0.92526538278621562"/>
          <c:h val="0.5605676393088763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83-44CF-90BD-FC6B2E723BF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BA83-44CF-90BD-FC6B2E723BF9}"/>
              </c:ext>
            </c:extLst>
          </c:dPt>
          <c:cat>
            <c:strRef>
              <c:f>Sheet1!$A$2:$A$3</c:f>
              <c:strCache>
                <c:ptCount val="2"/>
                <c:pt idx="0">
                  <c:v>1st Qtr</c:v>
                </c:pt>
                <c:pt idx="1">
                  <c:v>2nd Qtr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0-5DD5-49C5-ACF3-7CA80BB181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4-09-23T11:03:06.885"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23T11:03:06.885" idx="1">
    <p:pos x="10" y="10"/>
    <p:text/>
    <p:extLst>
      <p:ext uri="{C676402C-5697-4E1C-873F-D02D1690AC5C}">
        <p15:threadingInfo xmlns:p15="http://schemas.microsoft.com/office/powerpoint/2012/main" timeZoneBias="300"/>
      </p:ext>
    </p:extLst>
  </p:cm>
</p:cmLst>
</file>

<file path=ppt/drawings/drawing1.xml><?xml version="1.0" encoding="utf-8"?>
<c:userShapes xmlns:c="http://schemas.openxmlformats.org/drawingml/2006/chart">
  <cdr:relSizeAnchor xmlns:cdr="http://schemas.openxmlformats.org/drawingml/2006/chartDrawing">
    <cdr:from>
      <cdr:x>0.0605</cdr:x>
      <cdr:y>0.01642</cdr:y>
    </cdr:from>
    <cdr:to>
      <cdr:x>0.9325</cdr:x>
      <cdr:y>0.16675</cdr:y>
    </cdr:to>
    <cdr:sp macro="" textlink="">
      <cdr:nvSpPr>
        <cdr:cNvPr id="2" name="TextBox 1">
          <a:extLst xmlns:a="http://schemas.openxmlformats.org/drawingml/2006/main">
            <a:ext uri="{FF2B5EF4-FFF2-40B4-BE49-F238E27FC236}">
              <a16:creationId xmlns:a16="http://schemas.microsoft.com/office/drawing/2014/main" id="{7D61D62D-403A-4C30-A94C-159C205C3115}"/>
            </a:ext>
          </a:extLst>
        </cdr:cNvPr>
        <cdr:cNvSpPr txBox="1"/>
      </cdr:nvSpPr>
      <cdr:spPr>
        <a:xfrm xmlns:a="http://schemas.openxmlformats.org/drawingml/2006/main">
          <a:off x="226184" y="101324"/>
          <a:ext cx="3260035" cy="9276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0.0605</cdr:x>
      <cdr:y>0.01642</cdr:y>
    </cdr:from>
    <cdr:to>
      <cdr:x>0.9325</cdr:x>
      <cdr:y>0.16675</cdr:y>
    </cdr:to>
    <cdr:sp macro="" textlink="">
      <cdr:nvSpPr>
        <cdr:cNvPr id="2" name="TextBox 1">
          <a:extLst xmlns:a="http://schemas.openxmlformats.org/drawingml/2006/main">
            <a:ext uri="{FF2B5EF4-FFF2-40B4-BE49-F238E27FC236}">
              <a16:creationId xmlns:a16="http://schemas.microsoft.com/office/drawing/2014/main" id="{7D61D62D-403A-4C30-A94C-159C205C3115}"/>
            </a:ext>
          </a:extLst>
        </cdr:cNvPr>
        <cdr:cNvSpPr txBox="1"/>
      </cdr:nvSpPr>
      <cdr:spPr>
        <a:xfrm xmlns:a="http://schemas.openxmlformats.org/drawingml/2006/main">
          <a:off x="226184" y="101324"/>
          <a:ext cx="3260035" cy="9276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FD221-CA3E-438B-8000-A4EDAB633ED7}"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0359F-B210-4A46-A4C2-8816683E478F}" type="slidenum">
              <a:rPr lang="en-US" smtClean="0"/>
              <a:t>‹#›</a:t>
            </a:fld>
            <a:endParaRPr lang="en-US"/>
          </a:p>
        </p:txBody>
      </p:sp>
    </p:spTree>
    <p:extLst>
      <p:ext uri="{BB962C8B-B14F-4D97-AF65-F5344CB8AC3E}">
        <p14:creationId xmlns:p14="http://schemas.microsoft.com/office/powerpoint/2010/main" val="310568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 could describe SUD behavior. </a:t>
            </a:r>
          </a:p>
          <a:p>
            <a:r>
              <a:rPr lang="en-US" sz="2400" dirty="0"/>
              <a:t>How many people in here can? </a:t>
            </a:r>
          </a:p>
          <a:p>
            <a:r>
              <a:rPr lang="en-US" sz="2400" dirty="0"/>
              <a:t>But I couldn’t really understand what was going on in the brain. </a:t>
            </a:r>
          </a:p>
          <a:p>
            <a:r>
              <a:rPr lang="en-US" sz="2400" dirty="0"/>
              <a:t>So I started looking. </a:t>
            </a:r>
          </a:p>
        </p:txBody>
      </p:sp>
      <p:sp>
        <p:nvSpPr>
          <p:cNvPr id="4" name="Slide Number Placeholder 3"/>
          <p:cNvSpPr>
            <a:spLocks noGrp="1"/>
          </p:cNvSpPr>
          <p:nvPr>
            <p:ph type="sldNum" sz="quarter" idx="5"/>
          </p:nvPr>
        </p:nvSpPr>
        <p:spPr/>
        <p:txBody>
          <a:bodyPr/>
          <a:lstStyle/>
          <a:p>
            <a:fld id="{F71B24B2-236D-41A1-BC21-948239E3AA0F}" type="slidenum">
              <a:rPr lang="en-US" smtClean="0"/>
              <a:t>6</a:t>
            </a:fld>
            <a:endParaRPr lang="en-US"/>
          </a:p>
        </p:txBody>
      </p:sp>
    </p:spTree>
    <p:extLst>
      <p:ext uri="{BB962C8B-B14F-4D97-AF65-F5344CB8AC3E}">
        <p14:creationId xmlns:p14="http://schemas.microsoft.com/office/powerpoint/2010/main" val="3010120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15</a:t>
            </a:fld>
            <a:endParaRPr lang="en-US"/>
          </a:p>
        </p:txBody>
      </p:sp>
    </p:spTree>
    <p:extLst>
      <p:ext uri="{BB962C8B-B14F-4D97-AF65-F5344CB8AC3E}">
        <p14:creationId xmlns:p14="http://schemas.microsoft.com/office/powerpoint/2010/main" val="37423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16</a:t>
            </a:fld>
            <a:endParaRPr lang="en-US"/>
          </a:p>
        </p:txBody>
      </p:sp>
    </p:spTree>
    <p:extLst>
      <p:ext uri="{BB962C8B-B14F-4D97-AF65-F5344CB8AC3E}">
        <p14:creationId xmlns:p14="http://schemas.microsoft.com/office/powerpoint/2010/main" val="323867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17</a:t>
            </a:fld>
            <a:endParaRPr lang="en-US"/>
          </a:p>
        </p:txBody>
      </p:sp>
    </p:spTree>
    <p:extLst>
      <p:ext uri="{BB962C8B-B14F-4D97-AF65-F5344CB8AC3E}">
        <p14:creationId xmlns:p14="http://schemas.microsoft.com/office/powerpoint/2010/main" val="2315611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18</a:t>
            </a:fld>
            <a:endParaRPr lang="en-US"/>
          </a:p>
        </p:txBody>
      </p:sp>
    </p:spTree>
    <p:extLst>
      <p:ext uri="{BB962C8B-B14F-4D97-AF65-F5344CB8AC3E}">
        <p14:creationId xmlns:p14="http://schemas.microsoft.com/office/powerpoint/2010/main" val="264059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19</a:t>
            </a:fld>
            <a:endParaRPr lang="en-US"/>
          </a:p>
        </p:txBody>
      </p:sp>
    </p:spTree>
    <p:extLst>
      <p:ext uri="{BB962C8B-B14F-4D97-AF65-F5344CB8AC3E}">
        <p14:creationId xmlns:p14="http://schemas.microsoft.com/office/powerpoint/2010/main" val="4281199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20</a:t>
            </a:fld>
            <a:endParaRPr lang="en-US"/>
          </a:p>
        </p:txBody>
      </p:sp>
    </p:spTree>
    <p:extLst>
      <p:ext uri="{BB962C8B-B14F-4D97-AF65-F5344CB8AC3E}">
        <p14:creationId xmlns:p14="http://schemas.microsoft.com/office/powerpoint/2010/main" val="300367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21</a:t>
            </a:fld>
            <a:endParaRPr lang="en-US"/>
          </a:p>
        </p:txBody>
      </p:sp>
    </p:spTree>
    <p:extLst>
      <p:ext uri="{BB962C8B-B14F-4D97-AF65-F5344CB8AC3E}">
        <p14:creationId xmlns:p14="http://schemas.microsoft.com/office/powerpoint/2010/main" val="278760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 could describe SUD behavior. </a:t>
            </a:r>
          </a:p>
          <a:p>
            <a:r>
              <a:rPr lang="en-US" sz="2400" dirty="0"/>
              <a:t>How many people in here can? </a:t>
            </a:r>
          </a:p>
          <a:p>
            <a:r>
              <a:rPr lang="en-US" sz="2400" dirty="0"/>
              <a:t>But I couldn’t really understand what was going on in the brain. </a:t>
            </a:r>
          </a:p>
          <a:p>
            <a:r>
              <a:rPr lang="en-US" sz="2400" dirty="0"/>
              <a:t>So I started looking. </a:t>
            </a:r>
          </a:p>
        </p:txBody>
      </p:sp>
      <p:sp>
        <p:nvSpPr>
          <p:cNvPr id="4" name="Slide Number Placeholder 3"/>
          <p:cNvSpPr>
            <a:spLocks noGrp="1"/>
          </p:cNvSpPr>
          <p:nvPr>
            <p:ph type="sldNum" sz="quarter" idx="5"/>
          </p:nvPr>
        </p:nvSpPr>
        <p:spPr/>
        <p:txBody>
          <a:bodyPr/>
          <a:lstStyle/>
          <a:p>
            <a:fld id="{F71B24B2-236D-41A1-BC21-948239E3AA0F}" type="slidenum">
              <a:rPr lang="en-US" smtClean="0"/>
              <a:t>22</a:t>
            </a:fld>
            <a:endParaRPr lang="en-US"/>
          </a:p>
        </p:txBody>
      </p:sp>
    </p:spTree>
    <p:extLst>
      <p:ext uri="{BB962C8B-B14F-4D97-AF65-F5344CB8AC3E}">
        <p14:creationId xmlns:p14="http://schemas.microsoft.com/office/powerpoint/2010/main" val="316493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sz="2400" dirty="0"/>
              <a:t>None of these scientific illustrations and explanations helped me understand substance use disorders. Turns out, wasn’t alone.  </a:t>
            </a:r>
          </a:p>
          <a:p>
            <a:r>
              <a:rPr lang="en-US" sz="2400" dirty="0"/>
              <a:t>I couldn’t begin to understand why my l loved one was drinking themselves to death. So I began a search to be able to find a way to explain it to myself that made sense.  </a:t>
            </a:r>
          </a:p>
          <a:p>
            <a:r>
              <a:rPr lang="en-US" sz="2400" dirty="0"/>
              <a:t>Metaphors—compare to something we do understand. “Tastes like chicken.” </a:t>
            </a:r>
          </a:p>
          <a:p>
            <a:endParaRPr lang="en-US" sz="2400" dirty="0"/>
          </a:p>
        </p:txBody>
      </p:sp>
      <p:sp>
        <p:nvSpPr>
          <p:cNvPr id="4" name="Slide Number Placeholder 3"/>
          <p:cNvSpPr>
            <a:spLocks noGrp="1"/>
          </p:cNvSpPr>
          <p:nvPr>
            <p:ph type="sldNum" sz="quarter" idx="5"/>
          </p:nvPr>
        </p:nvSpPr>
        <p:spPr/>
        <p:txBody>
          <a:bodyPr/>
          <a:lstStyle/>
          <a:p>
            <a:fld id="{F71B24B2-236D-41A1-BC21-948239E3AA0F}" type="slidenum">
              <a:rPr lang="en-US" smtClean="0"/>
              <a:t>23</a:t>
            </a:fld>
            <a:endParaRPr lang="en-US"/>
          </a:p>
        </p:txBody>
      </p:sp>
    </p:spTree>
    <p:extLst>
      <p:ext uri="{BB962C8B-B14F-4D97-AF65-F5344CB8AC3E}">
        <p14:creationId xmlns:p14="http://schemas.microsoft.com/office/powerpoint/2010/main" val="3429484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in this group? How can you know who is at higher risk?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10EA7-3F04-4A08-A5EB-695D58EC1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73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a loved one who for whom alcohol seemed to be causing a problem. </a:t>
            </a:r>
          </a:p>
          <a:p>
            <a:r>
              <a:rPr lang="en-US" dirty="0"/>
              <a:t>I tried to understand. Watched videos, read articles, etc. </a:t>
            </a:r>
          </a:p>
          <a:p>
            <a:endParaRPr lang="en-US" dirty="0"/>
          </a:p>
        </p:txBody>
      </p:sp>
      <p:sp>
        <p:nvSpPr>
          <p:cNvPr id="4" name="Slide Number Placeholder 3"/>
          <p:cNvSpPr>
            <a:spLocks noGrp="1"/>
          </p:cNvSpPr>
          <p:nvPr>
            <p:ph type="sldNum" sz="quarter" idx="5"/>
          </p:nvPr>
        </p:nvSpPr>
        <p:spPr/>
        <p:txBody>
          <a:bodyPr/>
          <a:lstStyle/>
          <a:p>
            <a:fld id="{F71B24B2-236D-41A1-BC21-948239E3AA0F}" type="slidenum">
              <a:rPr lang="en-US" smtClean="0"/>
              <a:t>7</a:t>
            </a:fld>
            <a:endParaRPr lang="en-US"/>
          </a:p>
        </p:txBody>
      </p:sp>
    </p:spTree>
    <p:extLst>
      <p:ext uri="{BB962C8B-B14F-4D97-AF65-F5344CB8AC3E}">
        <p14:creationId xmlns:p14="http://schemas.microsoft.com/office/powerpoint/2010/main" val="2956621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you think it will be safer to “teach” your teen to drink at home? </a:t>
            </a:r>
          </a:p>
          <a:p>
            <a:r>
              <a:rPr lang="en-US" dirty="0"/>
              <a:t>Which one of your child’s friends will be more vulnerable because of adverse childhood experiences? Can you tell?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10EA7-3F04-4A08-A5EB-695D58EC1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03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8</a:t>
            </a:fld>
            <a:endParaRPr lang="en-US"/>
          </a:p>
        </p:txBody>
      </p:sp>
    </p:spTree>
    <p:extLst>
      <p:ext uri="{BB962C8B-B14F-4D97-AF65-F5344CB8AC3E}">
        <p14:creationId xmlns:p14="http://schemas.microsoft.com/office/powerpoint/2010/main" val="307468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9</a:t>
            </a:fld>
            <a:endParaRPr lang="en-US"/>
          </a:p>
        </p:txBody>
      </p:sp>
    </p:spTree>
    <p:extLst>
      <p:ext uri="{BB962C8B-B14F-4D97-AF65-F5344CB8AC3E}">
        <p14:creationId xmlns:p14="http://schemas.microsoft.com/office/powerpoint/2010/main" val="173064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10</a:t>
            </a:fld>
            <a:endParaRPr lang="en-US"/>
          </a:p>
        </p:txBody>
      </p:sp>
    </p:spTree>
    <p:extLst>
      <p:ext uri="{BB962C8B-B14F-4D97-AF65-F5344CB8AC3E}">
        <p14:creationId xmlns:p14="http://schemas.microsoft.com/office/powerpoint/2010/main" val="376807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11</a:t>
            </a:fld>
            <a:endParaRPr lang="en-US"/>
          </a:p>
        </p:txBody>
      </p:sp>
    </p:spTree>
    <p:extLst>
      <p:ext uri="{BB962C8B-B14F-4D97-AF65-F5344CB8AC3E}">
        <p14:creationId xmlns:p14="http://schemas.microsoft.com/office/powerpoint/2010/main" val="1911089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12</a:t>
            </a:fld>
            <a:endParaRPr lang="en-US"/>
          </a:p>
        </p:txBody>
      </p:sp>
    </p:spTree>
    <p:extLst>
      <p:ext uri="{BB962C8B-B14F-4D97-AF65-F5344CB8AC3E}">
        <p14:creationId xmlns:p14="http://schemas.microsoft.com/office/powerpoint/2010/main" val="326547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13</a:t>
            </a:fld>
            <a:endParaRPr lang="en-US"/>
          </a:p>
        </p:txBody>
      </p:sp>
    </p:spTree>
    <p:extLst>
      <p:ext uri="{BB962C8B-B14F-4D97-AF65-F5344CB8AC3E}">
        <p14:creationId xmlns:p14="http://schemas.microsoft.com/office/powerpoint/2010/main" val="381632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1B24B2-236D-41A1-BC21-948239E3AA0F}" type="slidenum">
              <a:rPr lang="en-US" smtClean="0"/>
              <a:t>14</a:t>
            </a:fld>
            <a:endParaRPr lang="en-US"/>
          </a:p>
        </p:txBody>
      </p:sp>
    </p:spTree>
    <p:extLst>
      <p:ext uri="{BB962C8B-B14F-4D97-AF65-F5344CB8AC3E}">
        <p14:creationId xmlns:p14="http://schemas.microsoft.com/office/powerpoint/2010/main" val="1653945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8786191" y="5584646"/>
            <a:ext cx="3405808" cy="404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786191" y="380999"/>
            <a:ext cx="3405808" cy="52269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69848" y="1298448"/>
            <a:ext cx="7315200" cy="3255264"/>
          </a:xfrm>
        </p:spPr>
        <p:txBody>
          <a:bodyPr anchor="b">
            <a:normAutofit/>
          </a:bodyPr>
          <a:lstStyle>
            <a:lvl1pPr algn="l">
              <a:defRPr sz="5900" spc="-100" baseline="0">
                <a:solidFill>
                  <a:schemeClr val="accent2"/>
                </a:solidFill>
              </a:defRPr>
            </a:lvl1pPr>
          </a:lstStyle>
          <a:p>
            <a:r>
              <a:rPr lang="en-US" dirty="0"/>
              <a:t>Title</a:t>
            </a:r>
          </a:p>
        </p:txBody>
      </p:sp>
      <p:sp>
        <p:nvSpPr>
          <p:cNvPr id="3" name="Subtitle 2"/>
          <p:cNvSpPr>
            <a:spLocks noGrp="1"/>
          </p:cNvSpPr>
          <p:nvPr>
            <p:ph type="subTitle" idx="1" hasCustomPrompt="1"/>
          </p:nvPr>
        </p:nvSpPr>
        <p:spPr>
          <a:xfrm>
            <a:off x="1069848" y="4670246"/>
            <a:ext cx="7345367" cy="914400"/>
          </a:xfrm>
        </p:spPr>
        <p:txBody>
          <a:bodyPr anchor="t">
            <a:normAutofit/>
          </a:bodyPr>
          <a:lstStyle>
            <a:lvl1pPr marL="0" indent="0" algn="l">
              <a:buNone/>
              <a:defRPr sz="2200" cap="none" spc="0" baseline="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Subtitle and/or presenter name</a:t>
            </a:r>
          </a:p>
        </p:txBody>
      </p:sp>
      <p:sp>
        <p:nvSpPr>
          <p:cNvPr id="4" name="Date Placeholder 3"/>
          <p:cNvSpPr>
            <a:spLocks noGrp="1"/>
          </p:cNvSpPr>
          <p:nvPr>
            <p:ph type="dt" sz="half" idx="10"/>
          </p:nvPr>
        </p:nvSpPr>
        <p:spPr/>
        <p:txBody>
          <a:bodyPr/>
          <a:lstStyle>
            <a:lvl1pPr>
              <a:defRPr/>
            </a:lvl1pPr>
          </a:lstStyle>
          <a:p>
            <a:r>
              <a:rPr lang="en-US" dirty="0"/>
              <a:t>Date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5858" y="6096001"/>
            <a:ext cx="1836548" cy="674702"/>
          </a:xfrm>
          <a:prstGeom prst="rect">
            <a:avLst/>
          </a:prstGeom>
        </p:spPr>
      </p:pic>
      <p:sp>
        <p:nvSpPr>
          <p:cNvPr id="12" name="Rectangle 11"/>
          <p:cNvSpPr/>
          <p:nvPr userDrawn="1"/>
        </p:nvSpPr>
        <p:spPr>
          <a:xfrm>
            <a:off x="8786191" y="0"/>
            <a:ext cx="3405807" cy="38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4/14/2025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349376"/>
            <a:ext cx="3443590" cy="56353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714262"/>
            <a:ext cx="2947482" cy="47530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349376"/>
            <a:ext cx="384048" cy="5635371"/>
          </a:xfrm>
          <a:prstGeom prst="rect">
            <a:avLst/>
          </a:prstGeom>
          <a:solidFill>
            <a:srgbClr val="F2CC8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349376"/>
            <a:ext cx="7315200" cy="5635372"/>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47308" y="6089904"/>
            <a:ext cx="1874320" cy="688578"/>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3.png"/><Relationship Id="rId2" Type="http://schemas.openxmlformats.org/officeDocument/2006/relationships/notesSlide" Target="../notesSlides/notesSlide15.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3.png"/><Relationship Id="rId2" Type="http://schemas.openxmlformats.org/officeDocument/2006/relationships/notesSlide" Target="../notesSlides/notesSlide16.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commons.wikimedia.org/wiki/File:Candle_Light.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commons.wikimedia.org/wiki/File:Candle_Light.JPG" TargetMode="Externa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gif"/></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8.jpeg"/></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mailto:Heather.Harlan@Como.Gov"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C00B77-F503-4211-A46E-308FFD0ECCDD}"/>
              </a:ext>
            </a:extLst>
          </p:cNvPr>
          <p:cNvSpPr txBox="1"/>
          <p:nvPr/>
        </p:nvSpPr>
        <p:spPr>
          <a:xfrm>
            <a:off x="572896" y="238631"/>
            <a:ext cx="8339269" cy="4539704"/>
          </a:xfrm>
          <a:prstGeom prst="rect">
            <a:avLst/>
          </a:prstGeom>
          <a:noFill/>
        </p:spPr>
        <p:txBody>
          <a:bodyPr wrap="square" rtlCol="0">
            <a:spAutoFit/>
          </a:bodyPr>
          <a:lstStyle/>
          <a:p>
            <a:pPr algn="ctr" defTabSz="914400"/>
            <a:endParaRPr lang="en-US" sz="1600" dirty="0">
              <a:solidFill>
                <a:prstClr val="black"/>
              </a:solidFill>
              <a:latin typeface="Georgia" panose="02040502050405020303" pitchFamily="18" charset="0"/>
            </a:endParaRPr>
          </a:p>
          <a:p>
            <a:pPr algn="ctr" defTabSz="914400"/>
            <a:r>
              <a:rPr lang="en-US" sz="4400" b="1" dirty="0">
                <a:solidFill>
                  <a:prstClr val="black"/>
                </a:solidFill>
                <a:latin typeface="Times New Roman" panose="02020603050405020304" pitchFamily="18" charset="0"/>
                <a:cs typeface="Times New Roman" panose="02020603050405020304" pitchFamily="18" charset="0"/>
              </a:rPr>
              <a:t>“Trauma and Substance Use:</a:t>
            </a:r>
            <a:endParaRPr lang="en-US" sz="1050" b="1" dirty="0">
              <a:solidFill>
                <a:prstClr val="black"/>
              </a:solidFill>
              <a:latin typeface="Times New Roman" panose="02020603050405020304" pitchFamily="18" charset="0"/>
              <a:cs typeface="Times New Roman" panose="02020603050405020304" pitchFamily="18" charset="0"/>
            </a:endParaRPr>
          </a:p>
          <a:p>
            <a:pPr algn="ctr" defTabSz="914400"/>
            <a:endParaRPr lang="en-US" sz="1000" b="1" dirty="0">
              <a:solidFill>
                <a:prstClr val="black"/>
              </a:solidFill>
              <a:latin typeface="Times New Roman" panose="02020603050405020304" pitchFamily="18" charset="0"/>
              <a:cs typeface="Times New Roman" panose="02020603050405020304" pitchFamily="18" charset="0"/>
            </a:endParaRPr>
          </a:p>
          <a:p>
            <a:pPr algn="ctr" defTabSz="914400"/>
            <a:r>
              <a:rPr lang="en-US" sz="3200" dirty="0">
                <a:solidFill>
                  <a:prstClr val="black"/>
                </a:solidFill>
                <a:latin typeface="Times New Roman" panose="02020603050405020304" pitchFamily="18" charset="0"/>
                <a:cs typeface="Times New Roman" panose="02020603050405020304" pitchFamily="18" charset="0"/>
              </a:rPr>
              <a:t>Making Sense of What Doesn’t Make Sense:</a:t>
            </a:r>
          </a:p>
          <a:p>
            <a:pPr algn="ctr" defTabSz="914400"/>
            <a:r>
              <a:rPr lang="en-US" sz="3200" dirty="0">
                <a:solidFill>
                  <a:prstClr val="black"/>
                </a:solidFill>
                <a:latin typeface="Times New Roman" panose="02020603050405020304" pitchFamily="18" charset="0"/>
                <a:cs typeface="Times New Roman" panose="02020603050405020304" pitchFamily="18" charset="0"/>
              </a:rPr>
              <a:t>Age of First Use and Trauma as Risk Factors”</a:t>
            </a:r>
          </a:p>
          <a:p>
            <a:pPr algn="ctr" defTabSz="914400"/>
            <a:endParaRPr lang="en-US" sz="800" dirty="0">
              <a:solidFill>
                <a:prstClr val="black"/>
              </a:solidFill>
              <a:latin typeface="Times New Roman" panose="02020603050405020304" pitchFamily="18" charset="0"/>
              <a:cs typeface="Times New Roman" panose="02020603050405020304" pitchFamily="18" charset="0"/>
            </a:endParaRPr>
          </a:p>
          <a:p>
            <a:pPr algn="ctr" defTabSz="914400"/>
            <a:endParaRPr lang="en-US" sz="900" dirty="0">
              <a:solidFill>
                <a:prstClr val="black"/>
              </a:solidFill>
              <a:latin typeface="Times New Roman" panose="02020603050405020304" pitchFamily="18" charset="0"/>
              <a:cs typeface="Times New Roman" panose="02020603050405020304" pitchFamily="18" charset="0"/>
            </a:endParaRPr>
          </a:p>
          <a:p>
            <a:pPr algn="ctr" defTabSz="914400"/>
            <a:r>
              <a:rPr lang="en-US" sz="2000" dirty="0">
                <a:solidFill>
                  <a:prstClr val="black"/>
                </a:solidFill>
                <a:latin typeface="Times New Roman" panose="02020603050405020304" pitchFamily="18" charset="0"/>
                <a:cs typeface="Times New Roman" panose="02020603050405020304" pitchFamily="18" charset="0"/>
              </a:rPr>
              <a:t>Missouri Coordinated School Health Coalition </a:t>
            </a:r>
          </a:p>
          <a:p>
            <a:pPr algn="ctr" defTabSz="914400"/>
            <a:r>
              <a:rPr lang="en-US" sz="2000" dirty="0">
                <a:solidFill>
                  <a:prstClr val="black"/>
                </a:solidFill>
                <a:latin typeface="Times New Roman" panose="02020603050405020304" pitchFamily="18" charset="0"/>
                <a:cs typeface="Times New Roman" panose="02020603050405020304" pitchFamily="18" charset="0"/>
              </a:rPr>
              <a:t>State Conference</a:t>
            </a:r>
          </a:p>
          <a:p>
            <a:pPr algn="ctr" defTabSz="914400"/>
            <a:endParaRPr lang="en-US" sz="1600" dirty="0">
              <a:solidFill>
                <a:prstClr val="black"/>
              </a:solidFill>
              <a:latin typeface="Georgia" panose="02040502050405020303" pitchFamily="18" charset="0"/>
            </a:endParaRPr>
          </a:p>
          <a:p>
            <a:pPr algn="ctr" defTabSz="914400"/>
            <a:endParaRPr lang="en-US" sz="1600" dirty="0">
              <a:solidFill>
                <a:prstClr val="black"/>
              </a:solidFill>
              <a:latin typeface="Georgia" panose="02040502050405020303" pitchFamily="18" charset="0"/>
            </a:endParaRPr>
          </a:p>
          <a:p>
            <a:pPr algn="ctr" defTabSz="914400"/>
            <a:r>
              <a:rPr lang="en-US" sz="1600" dirty="0">
                <a:solidFill>
                  <a:prstClr val="black"/>
                </a:solidFill>
                <a:latin typeface="Georgia" panose="02040502050405020303" pitchFamily="18" charset="0"/>
              </a:rPr>
              <a:t>   </a:t>
            </a:r>
          </a:p>
          <a:p>
            <a:pPr algn="ctr" defTabSz="914400"/>
            <a:r>
              <a:rPr lang="en-US" dirty="0">
                <a:solidFill>
                  <a:prstClr val="black"/>
                </a:solidFill>
                <a:latin typeface="Calibri" panose="020F0502020204030204"/>
              </a:rPr>
              <a:t> </a:t>
            </a:r>
            <a:r>
              <a:rPr lang="en-US" b="1" dirty="0">
                <a:solidFill>
                  <a:prstClr val="black"/>
                </a:solidFill>
                <a:latin typeface="Calibri" panose="020F0502020204030204"/>
              </a:rPr>
              <a:t>                                         </a:t>
            </a:r>
            <a:endParaRPr lang="en-US" sz="1600" dirty="0">
              <a:solidFill>
                <a:prstClr val="black"/>
              </a:solidFill>
              <a:latin typeface="Georgia" panose="02040502050405020303" pitchFamily="18" charset="0"/>
            </a:endParaRPr>
          </a:p>
          <a:p>
            <a:pPr algn="ctr" defTabSz="914400"/>
            <a:endParaRPr lang="en-US" sz="2400" dirty="0">
              <a:solidFill>
                <a:prstClr val="black"/>
              </a:solidFill>
              <a:latin typeface="Georgia" panose="02040502050405020303" pitchFamily="18" charset="0"/>
            </a:endParaRPr>
          </a:p>
        </p:txBody>
      </p:sp>
      <p:sp>
        <p:nvSpPr>
          <p:cNvPr id="5" name="Subtitle 4">
            <a:extLst>
              <a:ext uri="{FF2B5EF4-FFF2-40B4-BE49-F238E27FC236}">
                <a16:creationId xmlns:a16="http://schemas.microsoft.com/office/drawing/2014/main" id="{FA9C99F0-0EE8-4CEE-9A18-F719B1F32E5E}"/>
              </a:ext>
            </a:extLst>
          </p:cNvPr>
          <p:cNvSpPr>
            <a:spLocks noGrp="1"/>
          </p:cNvSpPr>
          <p:nvPr>
            <p:ph type="subTitle" idx="1"/>
          </p:nvPr>
        </p:nvSpPr>
        <p:spPr>
          <a:xfrm>
            <a:off x="964072" y="3634329"/>
            <a:ext cx="7556915" cy="1370336"/>
          </a:xfrm>
        </p:spPr>
        <p:txBody>
          <a:bodyPr>
            <a:normAutofit fontScale="25000" lnSpcReduction="20000"/>
          </a:bodyPr>
          <a:lstStyle/>
          <a:p>
            <a:pPr algn="ctr"/>
            <a:r>
              <a:rPr lang="en-US" sz="12800" b="1" dirty="0">
                <a:solidFill>
                  <a:prstClr val="black"/>
                </a:solidFill>
                <a:latin typeface="Georgia" panose="02040502050405020303" pitchFamily="18" charset="0"/>
              </a:rPr>
              <a:t>Heather Harlan</a:t>
            </a:r>
            <a:endParaRPr lang="en-US" sz="1400" b="1" dirty="0">
              <a:solidFill>
                <a:prstClr val="black"/>
              </a:solidFill>
              <a:latin typeface="Georgia" panose="02040502050405020303" pitchFamily="18" charset="0"/>
            </a:endParaRPr>
          </a:p>
          <a:p>
            <a:pPr algn="ctr"/>
            <a:endParaRPr lang="en-US" sz="1400" b="1" dirty="0">
              <a:solidFill>
                <a:prstClr val="black"/>
              </a:solidFill>
              <a:latin typeface="Georgia" panose="02040502050405020303" pitchFamily="18" charset="0"/>
            </a:endParaRPr>
          </a:p>
          <a:p>
            <a:pPr algn="ctr"/>
            <a:r>
              <a:rPr lang="en-US" sz="7200" dirty="0">
                <a:solidFill>
                  <a:prstClr val="black"/>
                </a:solidFill>
                <a:latin typeface="Georgia" panose="02040502050405020303" pitchFamily="18" charset="0"/>
              </a:rPr>
              <a:t>Columbia Boone County Public Health and Human Services</a:t>
            </a:r>
          </a:p>
          <a:p>
            <a:pPr algn="ctr"/>
            <a:r>
              <a:rPr lang="en-US" sz="7200" dirty="0">
                <a:solidFill>
                  <a:prstClr val="black"/>
                </a:solidFill>
                <a:latin typeface="Georgia" panose="02040502050405020303" pitchFamily="18" charset="0"/>
              </a:rPr>
              <a:t>Health Program Coordinator</a:t>
            </a:r>
            <a:endParaRPr lang="en-US" sz="7000" dirty="0">
              <a:solidFill>
                <a:prstClr val="black"/>
              </a:solidFill>
              <a:latin typeface="Georgia" panose="02040502050405020303" pitchFamily="18" charset="0"/>
            </a:endParaRPr>
          </a:p>
          <a:p>
            <a:pPr algn="ctr">
              <a:lnSpc>
                <a:spcPct val="120000"/>
              </a:lnSpc>
            </a:pPr>
            <a:r>
              <a:rPr lang="en-US" sz="6400" dirty="0">
                <a:solidFill>
                  <a:prstClr val="black"/>
                </a:solidFill>
                <a:latin typeface="Georgia" panose="02040502050405020303" pitchFamily="18" charset="0"/>
              </a:rPr>
              <a:t>CRPS, MAADC II (Certified Reciprocal Prevention Specialist,                              Missouri Associate Drug and Alcohol Counselor II)</a:t>
            </a:r>
          </a:p>
          <a:p>
            <a:pPr algn="ctr"/>
            <a:endParaRPr lang="en-US" sz="6400" dirty="0">
              <a:solidFill>
                <a:prstClr val="black"/>
              </a:solidFill>
              <a:latin typeface="Georgia" panose="02040502050405020303" pitchFamily="18" charset="0"/>
            </a:endParaRPr>
          </a:p>
          <a:p>
            <a:endParaRPr lang="en-US" dirty="0"/>
          </a:p>
        </p:txBody>
      </p:sp>
      <p:sp>
        <p:nvSpPr>
          <p:cNvPr id="6" name="TextBox 5">
            <a:extLst>
              <a:ext uri="{FF2B5EF4-FFF2-40B4-BE49-F238E27FC236}">
                <a16:creationId xmlns:a16="http://schemas.microsoft.com/office/drawing/2014/main" id="{1AA83DC6-0E12-4BD1-AA9D-D2FA478E4A79}"/>
              </a:ext>
            </a:extLst>
          </p:cNvPr>
          <p:cNvSpPr txBox="1"/>
          <p:nvPr/>
        </p:nvSpPr>
        <p:spPr>
          <a:xfrm>
            <a:off x="9120809" y="1270548"/>
            <a:ext cx="2802835" cy="3970318"/>
          </a:xfrm>
          <a:prstGeom prst="rect">
            <a:avLst/>
          </a:prstGeom>
          <a:noFill/>
        </p:spPr>
        <p:txBody>
          <a:bodyPr wrap="square" rtlCol="0">
            <a:spAutoFit/>
          </a:bodyPr>
          <a:lstStyle/>
          <a:p>
            <a:pPr algn="ctr" defTabSz="914400"/>
            <a:r>
              <a:rPr lang="en-US" sz="2800" b="1" dirty="0">
                <a:solidFill>
                  <a:prstClr val="black"/>
                </a:solidFill>
                <a:latin typeface="Georgia" panose="02040502050405020303" pitchFamily="18" charset="0"/>
              </a:rPr>
              <a:t>March 15</a:t>
            </a:r>
          </a:p>
          <a:p>
            <a:pPr algn="ctr" defTabSz="914400"/>
            <a:r>
              <a:rPr lang="en-US" sz="2800" b="1" dirty="0">
                <a:solidFill>
                  <a:prstClr val="black"/>
                </a:solidFill>
                <a:latin typeface="Georgia" panose="02040502050405020303" pitchFamily="18" charset="0"/>
              </a:rPr>
              <a:t> 2025 </a:t>
            </a:r>
          </a:p>
          <a:p>
            <a:pPr defTabSz="914400"/>
            <a:endParaRPr lang="en-US" sz="2800" b="1" dirty="0">
              <a:solidFill>
                <a:prstClr val="black"/>
              </a:solidFill>
              <a:latin typeface="Georgia" panose="02040502050405020303" pitchFamily="18" charset="0"/>
            </a:endParaRPr>
          </a:p>
          <a:p>
            <a:pPr defTabSz="914400"/>
            <a:endParaRPr lang="en-US" sz="2800" b="1" dirty="0">
              <a:solidFill>
                <a:prstClr val="black"/>
              </a:solidFill>
              <a:latin typeface="Georgia" panose="02040502050405020303" pitchFamily="18" charset="0"/>
            </a:endParaRPr>
          </a:p>
          <a:p>
            <a:pPr defTabSz="914400"/>
            <a:endParaRPr lang="en-US" sz="2800" b="1" dirty="0">
              <a:solidFill>
                <a:prstClr val="black"/>
              </a:solidFill>
              <a:latin typeface="Georgia" panose="02040502050405020303" pitchFamily="18" charset="0"/>
            </a:endParaRPr>
          </a:p>
          <a:p>
            <a:pPr defTabSz="914400"/>
            <a:endParaRPr lang="en-US" sz="2800" b="1" dirty="0">
              <a:solidFill>
                <a:prstClr val="black"/>
              </a:solidFill>
              <a:latin typeface="Georgia" panose="02040502050405020303" pitchFamily="18" charset="0"/>
            </a:endParaRPr>
          </a:p>
          <a:p>
            <a:pPr defTabSz="914400"/>
            <a:endParaRPr lang="en-US" sz="2800" b="1" dirty="0">
              <a:solidFill>
                <a:prstClr val="black"/>
              </a:solidFill>
              <a:latin typeface="Georgia" panose="02040502050405020303" pitchFamily="18" charset="0"/>
            </a:endParaRPr>
          </a:p>
          <a:p>
            <a:pPr algn="ctr" defTabSz="914400"/>
            <a:r>
              <a:rPr lang="en-US" sz="2800" b="1" dirty="0">
                <a:solidFill>
                  <a:prstClr val="black"/>
                </a:solidFill>
                <a:latin typeface="Georgia" panose="02040502050405020303" pitchFamily="18" charset="0"/>
              </a:rPr>
              <a:t>Lodge of the Four Seasons</a:t>
            </a:r>
          </a:p>
        </p:txBody>
      </p:sp>
    </p:spTree>
    <p:extLst>
      <p:ext uri="{BB962C8B-B14F-4D97-AF65-F5344CB8AC3E}">
        <p14:creationId xmlns:p14="http://schemas.microsoft.com/office/powerpoint/2010/main" val="3412690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spTree>
    <p:extLst>
      <p:ext uri="{BB962C8B-B14F-4D97-AF65-F5344CB8AC3E}">
        <p14:creationId xmlns:p14="http://schemas.microsoft.com/office/powerpoint/2010/main" val="3747601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spTree>
    <p:extLst>
      <p:ext uri="{BB962C8B-B14F-4D97-AF65-F5344CB8AC3E}">
        <p14:creationId xmlns:p14="http://schemas.microsoft.com/office/powerpoint/2010/main" val="10312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spTree>
    <p:extLst>
      <p:ext uri="{BB962C8B-B14F-4D97-AF65-F5344CB8AC3E}">
        <p14:creationId xmlns:p14="http://schemas.microsoft.com/office/powerpoint/2010/main" val="1251315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spTree>
    <p:extLst>
      <p:ext uri="{BB962C8B-B14F-4D97-AF65-F5344CB8AC3E}">
        <p14:creationId xmlns:p14="http://schemas.microsoft.com/office/powerpoint/2010/main" val="67243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1"/>
          <a:stretch>
            <a:fillRect/>
          </a:stretch>
        </p:blipFill>
        <p:spPr>
          <a:xfrm>
            <a:off x="3804006" y="966526"/>
            <a:ext cx="2405080" cy="2098392"/>
          </a:xfrm>
          <a:prstGeom prst="rect">
            <a:avLst/>
          </a:prstGeom>
        </p:spPr>
      </p:pic>
    </p:spTree>
    <p:extLst>
      <p:ext uri="{BB962C8B-B14F-4D97-AF65-F5344CB8AC3E}">
        <p14:creationId xmlns:p14="http://schemas.microsoft.com/office/powerpoint/2010/main" val="92706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1"/>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2"/>
          <a:stretch>
            <a:fillRect/>
          </a:stretch>
        </p:blipFill>
        <p:spPr>
          <a:xfrm>
            <a:off x="5275111" y="2404214"/>
            <a:ext cx="2066925" cy="2886075"/>
          </a:xfrm>
          <a:prstGeom prst="rect">
            <a:avLst/>
          </a:prstGeom>
        </p:spPr>
      </p:pic>
    </p:spTree>
    <p:extLst>
      <p:ext uri="{BB962C8B-B14F-4D97-AF65-F5344CB8AC3E}">
        <p14:creationId xmlns:p14="http://schemas.microsoft.com/office/powerpoint/2010/main" val="424059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1"/>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2"/>
          <a:stretch>
            <a:fillRect/>
          </a:stretch>
        </p:blipFill>
        <p:spPr>
          <a:xfrm>
            <a:off x="5275111" y="2404214"/>
            <a:ext cx="2066925" cy="2886075"/>
          </a:xfrm>
          <a:prstGeom prst="rect">
            <a:avLst/>
          </a:prstGeom>
        </p:spPr>
      </p:pic>
      <p:pic>
        <p:nvPicPr>
          <p:cNvPr id="13" name="Picture 12">
            <a:extLst>
              <a:ext uri="{FF2B5EF4-FFF2-40B4-BE49-F238E27FC236}">
                <a16:creationId xmlns:a16="http://schemas.microsoft.com/office/drawing/2014/main" id="{178D61C6-F0ED-4523-B3C1-3E3438FDCAC9}"/>
              </a:ext>
            </a:extLst>
          </p:cNvPr>
          <p:cNvPicPr>
            <a:picLocks noChangeAspect="1"/>
          </p:cNvPicPr>
          <p:nvPr/>
        </p:nvPicPr>
        <p:blipFill>
          <a:blip r:embed="rId13"/>
          <a:stretch>
            <a:fillRect/>
          </a:stretch>
        </p:blipFill>
        <p:spPr>
          <a:xfrm>
            <a:off x="7654560" y="1084606"/>
            <a:ext cx="3223307" cy="2840684"/>
          </a:xfrm>
          <a:prstGeom prst="rect">
            <a:avLst/>
          </a:prstGeom>
        </p:spPr>
      </p:pic>
    </p:spTree>
    <p:extLst>
      <p:ext uri="{BB962C8B-B14F-4D97-AF65-F5344CB8AC3E}">
        <p14:creationId xmlns:p14="http://schemas.microsoft.com/office/powerpoint/2010/main" val="425630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1"/>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2"/>
          <a:stretch>
            <a:fillRect/>
          </a:stretch>
        </p:blipFill>
        <p:spPr>
          <a:xfrm>
            <a:off x="5275111" y="2404214"/>
            <a:ext cx="2066925" cy="2886075"/>
          </a:xfrm>
          <a:prstGeom prst="rect">
            <a:avLst/>
          </a:prstGeom>
        </p:spPr>
      </p:pic>
      <p:pic>
        <p:nvPicPr>
          <p:cNvPr id="13" name="Picture 12">
            <a:extLst>
              <a:ext uri="{FF2B5EF4-FFF2-40B4-BE49-F238E27FC236}">
                <a16:creationId xmlns:a16="http://schemas.microsoft.com/office/drawing/2014/main" id="{178D61C6-F0ED-4523-B3C1-3E3438FDCAC9}"/>
              </a:ext>
            </a:extLst>
          </p:cNvPr>
          <p:cNvPicPr>
            <a:picLocks noChangeAspect="1"/>
          </p:cNvPicPr>
          <p:nvPr/>
        </p:nvPicPr>
        <p:blipFill>
          <a:blip r:embed="rId13"/>
          <a:stretch>
            <a:fillRect/>
          </a:stretch>
        </p:blipFill>
        <p:spPr>
          <a:xfrm>
            <a:off x="7654560" y="1084606"/>
            <a:ext cx="3223307" cy="2840684"/>
          </a:xfrm>
          <a:prstGeom prst="rect">
            <a:avLst/>
          </a:prstGeom>
        </p:spPr>
      </p:pic>
      <p:pic>
        <p:nvPicPr>
          <p:cNvPr id="14" name="Picture 13">
            <a:extLst>
              <a:ext uri="{FF2B5EF4-FFF2-40B4-BE49-F238E27FC236}">
                <a16:creationId xmlns:a16="http://schemas.microsoft.com/office/drawing/2014/main" id="{6BEA6B0B-D491-4BFB-9DA6-BE5AC79F3EF1}"/>
              </a:ext>
            </a:extLst>
          </p:cNvPr>
          <p:cNvPicPr>
            <a:picLocks noChangeAspect="1"/>
          </p:cNvPicPr>
          <p:nvPr/>
        </p:nvPicPr>
        <p:blipFill>
          <a:blip r:embed="rId14"/>
          <a:stretch>
            <a:fillRect/>
          </a:stretch>
        </p:blipFill>
        <p:spPr>
          <a:xfrm>
            <a:off x="3363815" y="397602"/>
            <a:ext cx="4314986" cy="3494431"/>
          </a:xfrm>
          <a:prstGeom prst="rect">
            <a:avLst/>
          </a:prstGeom>
        </p:spPr>
      </p:pic>
    </p:spTree>
    <p:extLst>
      <p:ext uri="{BB962C8B-B14F-4D97-AF65-F5344CB8AC3E}">
        <p14:creationId xmlns:p14="http://schemas.microsoft.com/office/powerpoint/2010/main" val="3869600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1"/>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2"/>
          <a:stretch>
            <a:fillRect/>
          </a:stretch>
        </p:blipFill>
        <p:spPr>
          <a:xfrm>
            <a:off x="5275111" y="2404214"/>
            <a:ext cx="2066925" cy="2886075"/>
          </a:xfrm>
          <a:prstGeom prst="rect">
            <a:avLst/>
          </a:prstGeom>
        </p:spPr>
      </p:pic>
      <p:pic>
        <p:nvPicPr>
          <p:cNvPr id="13" name="Picture 12">
            <a:extLst>
              <a:ext uri="{FF2B5EF4-FFF2-40B4-BE49-F238E27FC236}">
                <a16:creationId xmlns:a16="http://schemas.microsoft.com/office/drawing/2014/main" id="{178D61C6-F0ED-4523-B3C1-3E3438FDCAC9}"/>
              </a:ext>
            </a:extLst>
          </p:cNvPr>
          <p:cNvPicPr>
            <a:picLocks noChangeAspect="1"/>
          </p:cNvPicPr>
          <p:nvPr/>
        </p:nvPicPr>
        <p:blipFill>
          <a:blip r:embed="rId13"/>
          <a:stretch>
            <a:fillRect/>
          </a:stretch>
        </p:blipFill>
        <p:spPr>
          <a:xfrm>
            <a:off x="7654560" y="1084606"/>
            <a:ext cx="3223307" cy="2840684"/>
          </a:xfrm>
          <a:prstGeom prst="rect">
            <a:avLst/>
          </a:prstGeom>
        </p:spPr>
      </p:pic>
      <p:pic>
        <p:nvPicPr>
          <p:cNvPr id="14" name="Picture 13">
            <a:extLst>
              <a:ext uri="{FF2B5EF4-FFF2-40B4-BE49-F238E27FC236}">
                <a16:creationId xmlns:a16="http://schemas.microsoft.com/office/drawing/2014/main" id="{6BEA6B0B-D491-4BFB-9DA6-BE5AC79F3EF1}"/>
              </a:ext>
            </a:extLst>
          </p:cNvPr>
          <p:cNvPicPr>
            <a:picLocks noChangeAspect="1"/>
          </p:cNvPicPr>
          <p:nvPr/>
        </p:nvPicPr>
        <p:blipFill>
          <a:blip r:embed="rId14"/>
          <a:stretch>
            <a:fillRect/>
          </a:stretch>
        </p:blipFill>
        <p:spPr>
          <a:xfrm>
            <a:off x="3363815" y="397602"/>
            <a:ext cx="4314986" cy="3494431"/>
          </a:xfrm>
          <a:prstGeom prst="rect">
            <a:avLst/>
          </a:prstGeom>
        </p:spPr>
      </p:pic>
      <p:pic>
        <p:nvPicPr>
          <p:cNvPr id="15" name="Picture 14">
            <a:extLst>
              <a:ext uri="{FF2B5EF4-FFF2-40B4-BE49-F238E27FC236}">
                <a16:creationId xmlns:a16="http://schemas.microsoft.com/office/drawing/2014/main" id="{299DC5A5-B657-4A48-90B6-C343159BD8B0}"/>
              </a:ext>
            </a:extLst>
          </p:cNvPr>
          <p:cNvPicPr>
            <a:picLocks noChangeAspect="1"/>
          </p:cNvPicPr>
          <p:nvPr/>
        </p:nvPicPr>
        <p:blipFill>
          <a:blip r:embed="rId15"/>
          <a:stretch>
            <a:fillRect/>
          </a:stretch>
        </p:blipFill>
        <p:spPr>
          <a:xfrm>
            <a:off x="5019876" y="2740919"/>
            <a:ext cx="4440396" cy="3999297"/>
          </a:xfrm>
          <a:prstGeom prst="rect">
            <a:avLst/>
          </a:prstGeom>
        </p:spPr>
      </p:pic>
    </p:spTree>
    <p:extLst>
      <p:ext uri="{BB962C8B-B14F-4D97-AF65-F5344CB8AC3E}">
        <p14:creationId xmlns:p14="http://schemas.microsoft.com/office/powerpoint/2010/main" val="43325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7"/>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8"/>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9"/>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10"/>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1"/>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2"/>
          <a:stretch>
            <a:fillRect/>
          </a:stretch>
        </p:blipFill>
        <p:spPr>
          <a:xfrm>
            <a:off x="5275111" y="2404214"/>
            <a:ext cx="2066925" cy="2886075"/>
          </a:xfrm>
          <a:prstGeom prst="rect">
            <a:avLst/>
          </a:prstGeom>
        </p:spPr>
      </p:pic>
      <p:pic>
        <p:nvPicPr>
          <p:cNvPr id="13" name="Picture 12">
            <a:extLst>
              <a:ext uri="{FF2B5EF4-FFF2-40B4-BE49-F238E27FC236}">
                <a16:creationId xmlns:a16="http://schemas.microsoft.com/office/drawing/2014/main" id="{178D61C6-F0ED-4523-B3C1-3E3438FDCAC9}"/>
              </a:ext>
            </a:extLst>
          </p:cNvPr>
          <p:cNvPicPr>
            <a:picLocks noChangeAspect="1"/>
          </p:cNvPicPr>
          <p:nvPr/>
        </p:nvPicPr>
        <p:blipFill>
          <a:blip r:embed="rId13"/>
          <a:stretch>
            <a:fillRect/>
          </a:stretch>
        </p:blipFill>
        <p:spPr>
          <a:xfrm>
            <a:off x="7654560" y="1084606"/>
            <a:ext cx="3223307" cy="2840684"/>
          </a:xfrm>
          <a:prstGeom prst="rect">
            <a:avLst/>
          </a:prstGeom>
        </p:spPr>
      </p:pic>
      <p:pic>
        <p:nvPicPr>
          <p:cNvPr id="14" name="Picture 13">
            <a:extLst>
              <a:ext uri="{FF2B5EF4-FFF2-40B4-BE49-F238E27FC236}">
                <a16:creationId xmlns:a16="http://schemas.microsoft.com/office/drawing/2014/main" id="{6BEA6B0B-D491-4BFB-9DA6-BE5AC79F3EF1}"/>
              </a:ext>
            </a:extLst>
          </p:cNvPr>
          <p:cNvPicPr>
            <a:picLocks noChangeAspect="1"/>
          </p:cNvPicPr>
          <p:nvPr/>
        </p:nvPicPr>
        <p:blipFill>
          <a:blip r:embed="rId14"/>
          <a:stretch>
            <a:fillRect/>
          </a:stretch>
        </p:blipFill>
        <p:spPr>
          <a:xfrm>
            <a:off x="3363815" y="397602"/>
            <a:ext cx="4314986" cy="3494431"/>
          </a:xfrm>
          <a:prstGeom prst="rect">
            <a:avLst/>
          </a:prstGeom>
        </p:spPr>
      </p:pic>
      <p:pic>
        <p:nvPicPr>
          <p:cNvPr id="15" name="Picture 14">
            <a:extLst>
              <a:ext uri="{FF2B5EF4-FFF2-40B4-BE49-F238E27FC236}">
                <a16:creationId xmlns:a16="http://schemas.microsoft.com/office/drawing/2014/main" id="{299DC5A5-B657-4A48-90B6-C343159BD8B0}"/>
              </a:ext>
            </a:extLst>
          </p:cNvPr>
          <p:cNvPicPr>
            <a:picLocks noChangeAspect="1"/>
          </p:cNvPicPr>
          <p:nvPr/>
        </p:nvPicPr>
        <p:blipFill>
          <a:blip r:embed="rId15"/>
          <a:stretch>
            <a:fillRect/>
          </a:stretch>
        </p:blipFill>
        <p:spPr>
          <a:xfrm>
            <a:off x="5019876" y="2740919"/>
            <a:ext cx="4440396" cy="3999297"/>
          </a:xfrm>
          <a:prstGeom prst="rect">
            <a:avLst/>
          </a:prstGeom>
        </p:spPr>
      </p:pic>
      <p:pic>
        <p:nvPicPr>
          <p:cNvPr id="6" name="Picture 5">
            <a:extLst>
              <a:ext uri="{FF2B5EF4-FFF2-40B4-BE49-F238E27FC236}">
                <a16:creationId xmlns:a16="http://schemas.microsoft.com/office/drawing/2014/main" id="{E74B16F6-7C45-44C7-9038-E8269773C157}"/>
              </a:ext>
            </a:extLst>
          </p:cNvPr>
          <p:cNvPicPr>
            <a:picLocks noChangeAspect="1"/>
          </p:cNvPicPr>
          <p:nvPr/>
        </p:nvPicPr>
        <p:blipFill>
          <a:blip r:embed="rId16"/>
          <a:stretch>
            <a:fillRect/>
          </a:stretch>
        </p:blipFill>
        <p:spPr>
          <a:xfrm>
            <a:off x="1238790" y="1728437"/>
            <a:ext cx="4016173" cy="3012130"/>
          </a:xfrm>
          <a:prstGeom prst="rect">
            <a:avLst/>
          </a:prstGeom>
        </p:spPr>
      </p:pic>
    </p:spTree>
    <p:extLst>
      <p:ext uri="{BB962C8B-B14F-4D97-AF65-F5344CB8AC3E}">
        <p14:creationId xmlns:p14="http://schemas.microsoft.com/office/powerpoint/2010/main" val="294958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p:txBody>
          <a:bodyPr anchor="t" anchorCtr="0"/>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77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4"/>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5"/>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6"/>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7"/>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8"/>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9"/>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0"/>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1"/>
          <a:stretch>
            <a:fillRect/>
          </a:stretch>
        </p:blipFill>
        <p:spPr>
          <a:xfrm>
            <a:off x="5275111" y="2404214"/>
            <a:ext cx="2066925" cy="2886075"/>
          </a:xfrm>
          <a:prstGeom prst="rect">
            <a:avLst/>
          </a:prstGeom>
        </p:spPr>
      </p:pic>
      <p:pic>
        <p:nvPicPr>
          <p:cNvPr id="13" name="Picture 12">
            <a:extLst>
              <a:ext uri="{FF2B5EF4-FFF2-40B4-BE49-F238E27FC236}">
                <a16:creationId xmlns:a16="http://schemas.microsoft.com/office/drawing/2014/main" id="{178D61C6-F0ED-4523-B3C1-3E3438FDCAC9}"/>
              </a:ext>
            </a:extLst>
          </p:cNvPr>
          <p:cNvPicPr>
            <a:picLocks noChangeAspect="1"/>
          </p:cNvPicPr>
          <p:nvPr/>
        </p:nvPicPr>
        <p:blipFill>
          <a:blip r:embed="rId12"/>
          <a:stretch>
            <a:fillRect/>
          </a:stretch>
        </p:blipFill>
        <p:spPr>
          <a:xfrm>
            <a:off x="7654560" y="1084606"/>
            <a:ext cx="3223307" cy="2840684"/>
          </a:xfrm>
          <a:prstGeom prst="rect">
            <a:avLst/>
          </a:prstGeom>
        </p:spPr>
      </p:pic>
      <p:pic>
        <p:nvPicPr>
          <p:cNvPr id="14" name="Picture 13">
            <a:extLst>
              <a:ext uri="{FF2B5EF4-FFF2-40B4-BE49-F238E27FC236}">
                <a16:creationId xmlns:a16="http://schemas.microsoft.com/office/drawing/2014/main" id="{6BEA6B0B-D491-4BFB-9DA6-BE5AC79F3EF1}"/>
              </a:ext>
            </a:extLst>
          </p:cNvPr>
          <p:cNvPicPr>
            <a:picLocks noChangeAspect="1"/>
          </p:cNvPicPr>
          <p:nvPr/>
        </p:nvPicPr>
        <p:blipFill>
          <a:blip r:embed="rId13"/>
          <a:stretch>
            <a:fillRect/>
          </a:stretch>
        </p:blipFill>
        <p:spPr>
          <a:xfrm>
            <a:off x="3363815" y="397602"/>
            <a:ext cx="4314986" cy="3494431"/>
          </a:xfrm>
          <a:prstGeom prst="rect">
            <a:avLst/>
          </a:prstGeom>
        </p:spPr>
      </p:pic>
      <p:pic>
        <p:nvPicPr>
          <p:cNvPr id="15" name="Picture 14">
            <a:extLst>
              <a:ext uri="{FF2B5EF4-FFF2-40B4-BE49-F238E27FC236}">
                <a16:creationId xmlns:a16="http://schemas.microsoft.com/office/drawing/2014/main" id="{299DC5A5-B657-4A48-90B6-C343159BD8B0}"/>
              </a:ext>
            </a:extLst>
          </p:cNvPr>
          <p:cNvPicPr>
            <a:picLocks noChangeAspect="1"/>
          </p:cNvPicPr>
          <p:nvPr/>
        </p:nvPicPr>
        <p:blipFill>
          <a:blip r:embed="rId14"/>
          <a:stretch>
            <a:fillRect/>
          </a:stretch>
        </p:blipFill>
        <p:spPr>
          <a:xfrm>
            <a:off x="5019876" y="2740919"/>
            <a:ext cx="4440396" cy="3999297"/>
          </a:xfrm>
          <a:prstGeom prst="rect">
            <a:avLst/>
          </a:prstGeom>
        </p:spPr>
      </p:pic>
      <p:pic>
        <p:nvPicPr>
          <p:cNvPr id="6" name="Picture 5">
            <a:extLst>
              <a:ext uri="{FF2B5EF4-FFF2-40B4-BE49-F238E27FC236}">
                <a16:creationId xmlns:a16="http://schemas.microsoft.com/office/drawing/2014/main" id="{E74B16F6-7C45-44C7-9038-E8269773C157}"/>
              </a:ext>
            </a:extLst>
          </p:cNvPr>
          <p:cNvPicPr>
            <a:picLocks noChangeAspect="1"/>
          </p:cNvPicPr>
          <p:nvPr/>
        </p:nvPicPr>
        <p:blipFill>
          <a:blip r:embed="rId15"/>
          <a:stretch>
            <a:fillRect/>
          </a:stretch>
        </p:blipFill>
        <p:spPr>
          <a:xfrm>
            <a:off x="1238790" y="1728437"/>
            <a:ext cx="4016173" cy="3012130"/>
          </a:xfrm>
          <a:prstGeom prst="rect">
            <a:avLst/>
          </a:prstGeom>
        </p:spPr>
      </p:pic>
      <p:pic>
        <p:nvPicPr>
          <p:cNvPr id="1028" name="Picture 4" descr="See the source image">
            <a:extLst>
              <a:ext uri="{FF2B5EF4-FFF2-40B4-BE49-F238E27FC236}">
                <a16:creationId xmlns:a16="http://schemas.microsoft.com/office/drawing/2014/main" id="{13C26EB8-FC72-4BBE-8C4F-387D8F8D1E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9573" y="2603961"/>
            <a:ext cx="523875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88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4"/>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5"/>
          <a:stretch>
            <a:fillRect/>
          </a:stretch>
        </p:blipFill>
        <p:spPr>
          <a:xfrm>
            <a:off x="3749008" y="2525047"/>
            <a:ext cx="3533775" cy="2305050"/>
          </a:xfrm>
          <a:prstGeom prst="rect">
            <a:avLst/>
          </a:prstGeom>
        </p:spPr>
      </p:pic>
      <p:pic>
        <p:nvPicPr>
          <p:cNvPr id="7" name="Picture 6">
            <a:extLst>
              <a:ext uri="{FF2B5EF4-FFF2-40B4-BE49-F238E27FC236}">
                <a16:creationId xmlns:a16="http://schemas.microsoft.com/office/drawing/2014/main" id="{DF137AE5-405C-4579-AE49-BFDF1932F20B}"/>
              </a:ext>
            </a:extLst>
          </p:cNvPr>
          <p:cNvPicPr>
            <a:picLocks noChangeAspect="1"/>
          </p:cNvPicPr>
          <p:nvPr/>
        </p:nvPicPr>
        <p:blipFill>
          <a:blip r:embed="rId6"/>
          <a:stretch>
            <a:fillRect/>
          </a:stretch>
        </p:blipFill>
        <p:spPr>
          <a:xfrm>
            <a:off x="6801890" y="383577"/>
            <a:ext cx="3818293" cy="2824491"/>
          </a:xfrm>
          <a:prstGeom prst="rect">
            <a:avLst/>
          </a:prstGeom>
        </p:spPr>
      </p:pic>
      <p:pic>
        <p:nvPicPr>
          <p:cNvPr id="8" name="Picture 7">
            <a:extLst>
              <a:ext uri="{FF2B5EF4-FFF2-40B4-BE49-F238E27FC236}">
                <a16:creationId xmlns:a16="http://schemas.microsoft.com/office/drawing/2014/main" id="{7B77B641-0CD7-4E6E-92C6-D6B6AC338CD2}"/>
              </a:ext>
            </a:extLst>
          </p:cNvPr>
          <p:cNvPicPr>
            <a:picLocks noChangeAspect="1"/>
          </p:cNvPicPr>
          <p:nvPr/>
        </p:nvPicPr>
        <p:blipFill>
          <a:blip r:embed="rId7"/>
          <a:stretch>
            <a:fillRect/>
          </a:stretch>
        </p:blipFill>
        <p:spPr>
          <a:xfrm>
            <a:off x="5755630" y="4141144"/>
            <a:ext cx="3695700" cy="2362200"/>
          </a:xfrm>
          <a:prstGeom prst="rect">
            <a:avLst/>
          </a:prstGeom>
        </p:spPr>
      </p:pic>
      <p:pic>
        <p:nvPicPr>
          <p:cNvPr id="9" name="Picture 8">
            <a:extLst>
              <a:ext uri="{FF2B5EF4-FFF2-40B4-BE49-F238E27FC236}">
                <a16:creationId xmlns:a16="http://schemas.microsoft.com/office/drawing/2014/main" id="{BA5A34A2-0D87-47BD-B9BC-925DAA344459}"/>
              </a:ext>
            </a:extLst>
          </p:cNvPr>
          <p:cNvPicPr>
            <a:picLocks noChangeAspect="1"/>
          </p:cNvPicPr>
          <p:nvPr/>
        </p:nvPicPr>
        <p:blipFill>
          <a:blip r:embed="rId8"/>
          <a:stretch>
            <a:fillRect/>
          </a:stretch>
        </p:blipFill>
        <p:spPr>
          <a:xfrm>
            <a:off x="9709015" y="2583592"/>
            <a:ext cx="2225300" cy="2948523"/>
          </a:xfrm>
          <a:prstGeom prst="rect">
            <a:avLst/>
          </a:prstGeom>
        </p:spPr>
      </p:pic>
      <p:pic>
        <p:nvPicPr>
          <p:cNvPr id="10" name="Picture 9">
            <a:extLst>
              <a:ext uri="{FF2B5EF4-FFF2-40B4-BE49-F238E27FC236}">
                <a16:creationId xmlns:a16="http://schemas.microsoft.com/office/drawing/2014/main" id="{486DD676-742F-4012-952B-6AD768BAA273}"/>
              </a:ext>
            </a:extLst>
          </p:cNvPr>
          <p:cNvPicPr>
            <a:picLocks noChangeAspect="1"/>
          </p:cNvPicPr>
          <p:nvPr/>
        </p:nvPicPr>
        <p:blipFill>
          <a:blip r:embed="rId9"/>
          <a:stretch>
            <a:fillRect/>
          </a:stretch>
        </p:blipFill>
        <p:spPr>
          <a:xfrm>
            <a:off x="1120062" y="4294199"/>
            <a:ext cx="4105275" cy="2266950"/>
          </a:xfrm>
          <a:prstGeom prst="rect">
            <a:avLst/>
          </a:prstGeom>
        </p:spPr>
      </p:pic>
      <p:pic>
        <p:nvPicPr>
          <p:cNvPr id="11" name="Picture 10">
            <a:extLst>
              <a:ext uri="{FF2B5EF4-FFF2-40B4-BE49-F238E27FC236}">
                <a16:creationId xmlns:a16="http://schemas.microsoft.com/office/drawing/2014/main" id="{3F75FA31-C0CE-4BAE-9936-ACBDFC3B8158}"/>
              </a:ext>
            </a:extLst>
          </p:cNvPr>
          <p:cNvPicPr>
            <a:picLocks noChangeAspect="1"/>
          </p:cNvPicPr>
          <p:nvPr/>
        </p:nvPicPr>
        <p:blipFill>
          <a:blip r:embed="rId10"/>
          <a:stretch>
            <a:fillRect/>
          </a:stretch>
        </p:blipFill>
        <p:spPr>
          <a:xfrm>
            <a:off x="3804006" y="966526"/>
            <a:ext cx="2405080" cy="2098392"/>
          </a:xfrm>
          <a:prstGeom prst="rect">
            <a:avLst/>
          </a:prstGeom>
        </p:spPr>
      </p:pic>
      <p:pic>
        <p:nvPicPr>
          <p:cNvPr id="12" name="Picture 11">
            <a:extLst>
              <a:ext uri="{FF2B5EF4-FFF2-40B4-BE49-F238E27FC236}">
                <a16:creationId xmlns:a16="http://schemas.microsoft.com/office/drawing/2014/main" id="{94349606-A2A9-4C8A-BA42-1C669825158A}"/>
              </a:ext>
            </a:extLst>
          </p:cNvPr>
          <p:cNvPicPr>
            <a:picLocks noChangeAspect="1"/>
          </p:cNvPicPr>
          <p:nvPr/>
        </p:nvPicPr>
        <p:blipFill>
          <a:blip r:embed="rId11"/>
          <a:stretch>
            <a:fillRect/>
          </a:stretch>
        </p:blipFill>
        <p:spPr>
          <a:xfrm>
            <a:off x="5275111" y="2404214"/>
            <a:ext cx="2066925" cy="2886075"/>
          </a:xfrm>
          <a:prstGeom prst="rect">
            <a:avLst/>
          </a:prstGeom>
        </p:spPr>
      </p:pic>
      <p:pic>
        <p:nvPicPr>
          <p:cNvPr id="13" name="Picture 12">
            <a:extLst>
              <a:ext uri="{FF2B5EF4-FFF2-40B4-BE49-F238E27FC236}">
                <a16:creationId xmlns:a16="http://schemas.microsoft.com/office/drawing/2014/main" id="{178D61C6-F0ED-4523-B3C1-3E3438FDCAC9}"/>
              </a:ext>
            </a:extLst>
          </p:cNvPr>
          <p:cNvPicPr>
            <a:picLocks noChangeAspect="1"/>
          </p:cNvPicPr>
          <p:nvPr/>
        </p:nvPicPr>
        <p:blipFill>
          <a:blip r:embed="rId12"/>
          <a:stretch>
            <a:fillRect/>
          </a:stretch>
        </p:blipFill>
        <p:spPr>
          <a:xfrm>
            <a:off x="7654560" y="1084606"/>
            <a:ext cx="3223307" cy="2840684"/>
          </a:xfrm>
          <a:prstGeom prst="rect">
            <a:avLst/>
          </a:prstGeom>
        </p:spPr>
      </p:pic>
      <p:pic>
        <p:nvPicPr>
          <p:cNvPr id="14" name="Picture 13">
            <a:extLst>
              <a:ext uri="{FF2B5EF4-FFF2-40B4-BE49-F238E27FC236}">
                <a16:creationId xmlns:a16="http://schemas.microsoft.com/office/drawing/2014/main" id="{6BEA6B0B-D491-4BFB-9DA6-BE5AC79F3EF1}"/>
              </a:ext>
            </a:extLst>
          </p:cNvPr>
          <p:cNvPicPr>
            <a:picLocks noChangeAspect="1"/>
          </p:cNvPicPr>
          <p:nvPr/>
        </p:nvPicPr>
        <p:blipFill>
          <a:blip r:embed="rId13"/>
          <a:stretch>
            <a:fillRect/>
          </a:stretch>
        </p:blipFill>
        <p:spPr>
          <a:xfrm>
            <a:off x="3363815" y="397602"/>
            <a:ext cx="4314986" cy="3494431"/>
          </a:xfrm>
          <a:prstGeom prst="rect">
            <a:avLst/>
          </a:prstGeom>
        </p:spPr>
      </p:pic>
      <p:pic>
        <p:nvPicPr>
          <p:cNvPr id="15" name="Picture 14">
            <a:extLst>
              <a:ext uri="{FF2B5EF4-FFF2-40B4-BE49-F238E27FC236}">
                <a16:creationId xmlns:a16="http://schemas.microsoft.com/office/drawing/2014/main" id="{299DC5A5-B657-4A48-90B6-C343159BD8B0}"/>
              </a:ext>
            </a:extLst>
          </p:cNvPr>
          <p:cNvPicPr>
            <a:picLocks noChangeAspect="1"/>
          </p:cNvPicPr>
          <p:nvPr/>
        </p:nvPicPr>
        <p:blipFill>
          <a:blip r:embed="rId14"/>
          <a:stretch>
            <a:fillRect/>
          </a:stretch>
        </p:blipFill>
        <p:spPr>
          <a:xfrm>
            <a:off x="5019876" y="2740919"/>
            <a:ext cx="4440396" cy="3999297"/>
          </a:xfrm>
          <a:prstGeom prst="rect">
            <a:avLst/>
          </a:prstGeom>
        </p:spPr>
      </p:pic>
      <p:pic>
        <p:nvPicPr>
          <p:cNvPr id="6" name="Picture 5">
            <a:extLst>
              <a:ext uri="{FF2B5EF4-FFF2-40B4-BE49-F238E27FC236}">
                <a16:creationId xmlns:a16="http://schemas.microsoft.com/office/drawing/2014/main" id="{E74B16F6-7C45-44C7-9038-E8269773C157}"/>
              </a:ext>
            </a:extLst>
          </p:cNvPr>
          <p:cNvPicPr>
            <a:picLocks noChangeAspect="1"/>
          </p:cNvPicPr>
          <p:nvPr/>
        </p:nvPicPr>
        <p:blipFill>
          <a:blip r:embed="rId15"/>
          <a:stretch>
            <a:fillRect/>
          </a:stretch>
        </p:blipFill>
        <p:spPr>
          <a:xfrm>
            <a:off x="1238790" y="1728437"/>
            <a:ext cx="4016173" cy="3012130"/>
          </a:xfrm>
          <a:prstGeom prst="rect">
            <a:avLst/>
          </a:prstGeom>
        </p:spPr>
      </p:pic>
      <p:pic>
        <p:nvPicPr>
          <p:cNvPr id="1028" name="Picture 4" descr="See the source image">
            <a:extLst>
              <a:ext uri="{FF2B5EF4-FFF2-40B4-BE49-F238E27FC236}">
                <a16:creationId xmlns:a16="http://schemas.microsoft.com/office/drawing/2014/main" id="{13C26EB8-FC72-4BBE-8C4F-387D8F8D1E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9573" y="2603961"/>
            <a:ext cx="523875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7098246-2473-417E-B079-C3A68D230751}"/>
              </a:ext>
            </a:extLst>
          </p:cNvPr>
          <p:cNvPicPr>
            <a:picLocks noChangeAspect="1"/>
          </p:cNvPicPr>
          <p:nvPr/>
        </p:nvPicPr>
        <p:blipFill>
          <a:blip r:embed="rId18"/>
          <a:stretch>
            <a:fillRect/>
          </a:stretch>
        </p:blipFill>
        <p:spPr>
          <a:xfrm>
            <a:off x="3519195" y="3441591"/>
            <a:ext cx="4595009" cy="2462333"/>
          </a:xfrm>
          <a:prstGeom prst="rect">
            <a:avLst/>
          </a:prstGeom>
        </p:spPr>
      </p:pic>
    </p:spTree>
    <p:extLst>
      <p:ext uri="{BB962C8B-B14F-4D97-AF65-F5344CB8AC3E}">
        <p14:creationId xmlns:p14="http://schemas.microsoft.com/office/powerpoint/2010/main" val="176415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A031508-7A1B-491B-BCBE-0050D8517556}"/>
              </a:ext>
            </a:extLst>
          </p:cNvPr>
          <p:cNvSpPr>
            <a:spLocks noGrp="1"/>
          </p:cNvSpPr>
          <p:nvPr>
            <p:ph idx="1"/>
          </p:nvPr>
        </p:nvSpPr>
        <p:spPr>
          <a:xfrm>
            <a:off x="3869268" y="349376"/>
            <a:ext cx="6977006" cy="4964746"/>
          </a:xfrm>
        </p:spPr>
        <p:txBody>
          <a:bodyPr/>
          <a:lstStyle/>
          <a:p>
            <a:endParaRPr lang="en-US" dirty="0"/>
          </a:p>
        </p:txBody>
      </p:sp>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5270A8-B4FD-434C-92AC-4E45FD46FAA7}"/>
              </a:ext>
            </a:extLst>
          </p:cNvPr>
          <p:cNvSpPr txBox="1"/>
          <p:nvPr/>
        </p:nvSpPr>
        <p:spPr>
          <a:xfrm>
            <a:off x="298173" y="1490870"/>
            <a:ext cx="3210339" cy="1323439"/>
          </a:xfrm>
          <a:prstGeom prst="rect">
            <a:avLst/>
          </a:prstGeom>
          <a:noFill/>
        </p:spPr>
        <p:txBody>
          <a:bodyPr wrap="square" rtlCol="0">
            <a:spAutoFit/>
          </a:bodyPr>
          <a:lstStyle/>
          <a:p>
            <a:r>
              <a:rPr lang="en-US" sz="4000" b="1" dirty="0">
                <a:solidFill>
                  <a:srgbClr val="FFFFFF"/>
                </a:solidFill>
                <a:latin typeface="Times New Roman" panose="02020603050405020304" pitchFamily="18" charset="0"/>
                <a:cs typeface="Times New Roman" panose="02020603050405020304" pitchFamily="18" charset="0"/>
              </a:rPr>
              <a:t>Why do they do that?</a:t>
            </a:r>
          </a:p>
        </p:txBody>
      </p:sp>
      <p:sp>
        <p:nvSpPr>
          <p:cNvPr id="5" name="TextBox 4">
            <a:extLst>
              <a:ext uri="{FF2B5EF4-FFF2-40B4-BE49-F238E27FC236}">
                <a16:creationId xmlns:a16="http://schemas.microsoft.com/office/drawing/2014/main" id="{69D1E77F-EA39-4479-B5A7-9589115CF9EE}"/>
              </a:ext>
            </a:extLst>
          </p:cNvPr>
          <p:cNvSpPr txBox="1"/>
          <p:nvPr/>
        </p:nvSpPr>
        <p:spPr>
          <a:xfrm>
            <a:off x="3637721" y="823958"/>
            <a:ext cx="3210339" cy="369332"/>
          </a:xfrm>
          <a:prstGeom prst="rect">
            <a:avLst/>
          </a:prstGeom>
          <a:noFill/>
        </p:spPr>
        <p:txBody>
          <a:bodyPr wrap="square" rtlCol="0">
            <a:spAutoFit/>
          </a:bodyPr>
          <a:lstStyle/>
          <a:p>
            <a:endParaRPr lang="en-US" dirty="0"/>
          </a:p>
        </p:txBody>
      </p:sp>
      <p:pic>
        <p:nvPicPr>
          <p:cNvPr id="6" name="Picture 2" descr="work | AJ Abdullah">
            <a:extLst>
              <a:ext uri="{FF2B5EF4-FFF2-40B4-BE49-F238E27FC236}">
                <a16:creationId xmlns:a16="http://schemas.microsoft.com/office/drawing/2014/main" id="{91382242-5E23-4B7C-968D-194059E676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074247">
            <a:off x="3919135" y="-1288888"/>
            <a:ext cx="4572000" cy="5387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4A1A98C-44D1-4EB6-9083-51D79EBEC7AE}"/>
              </a:ext>
            </a:extLst>
          </p:cNvPr>
          <p:cNvSpPr txBox="1"/>
          <p:nvPr/>
        </p:nvSpPr>
        <p:spPr>
          <a:xfrm>
            <a:off x="3703262" y="1644757"/>
            <a:ext cx="1699591" cy="1938992"/>
          </a:xfrm>
          <a:prstGeom prst="rect">
            <a:avLst/>
          </a:prstGeom>
          <a:noFill/>
        </p:spPr>
        <p:txBody>
          <a:bodyPr wrap="square" rtlCol="0">
            <a:spAutoFit/>
          </a:bodyPr>
          <a:lstStyle/>
          <a:p>
            <a:r>
              <a:rPr lang="en-US" sz="6000" dirty="0" err="1"/>
              <a:t>StillMe</a:t>
            </a:r>
            <a:endParaRPr lang="en-US" sz="6000" dirty="0"/>
          </a:p>
        </p:txBody>
      </p:sp>
      <p:pic>
        <p:nvPicPr>
          <p:cNvPr id="7" name="Picture 6">
            <a:extLst>
              <a:ext uri="{FF2B5EF4-FFF2-40B4-BE49-F238E27FC236}">
                <a16:creationId xmlns:a16="http://schemas.microsoft.com/office/drawing/2014/main" id="{F2F596CB-FE11-4440-B48C-87E271961C43}"/>
              </a:ext>
            </a:extLst>
          </p:cNvPr>
          <p:cNvPicPr>
            <a:picLocks noChangeAspect="1"/>
          </p:cNvPicPr>
          <p:nvPr/>
        </p:nvPicPr>
        <p:blipFill>
          <a:blip r:embed="rId5"/>
          <a:stretch>
            <a:fillRect/>
          </a:stretch>
        </p:blipFill>
        <p:spPr>
          <a:xfrm>
            <a:off x="8323391" y="2224894"/>
            <a:ext cx="2522883" cy="3675758"/>
          </a:xfrm>
          <a:prstGeom prst="rect">
            <a:avLst/>
          </a:prstGeom>
          <a:effectLst>
            <a:outerShdw blurRad="50800" dist="101600" algn="l" rotWithShape="0">
              <a:prstClr val="black">
                <a:alpha val="40000"/>
              </a:prstClr>
            </a:outerShdw>
          </a:effectLst>
        </p:spPr>
      </p:pic>
      <p:sp>
        <p:nvSpPr>
          <p:cNvPr id="10" name="TextBox 9">
            <a:extLst>
              <a:ext uri="{FF2B5EF4-FFF2-40B4-BE49-F238E27FC236}">
                <a16:creationId xmlns:a16="http://schemas.microsoft.com/office/drawing/2014/main" id="{DE3428A1-7401-42E3-85AE-E5756CD07849}"/>
              </a:ext>
            </a:extLst>
          </p:cNvPr>
          <p:cNvSpPr txBox="1"/>
          <p:nvPr/>
        </p:nvSpPr>
        <p:spPr>
          <a:xfrm>
            <a:off x="8399385" y="619786"/>
            <a:ext cx="2291336" cy="1569660"/>
          </a:xfrm>
          <a:prstGeom prst="rect">
            <a:avLst/>
          </a:prstGeom>
          <a:noFill/>
        </p:spPr>
        <p:txBody>
          <a:bodyPr wrap="square" rtlCol="0">
            <a:spAutoFit/>
          </a:bodyPr>
          <a:lstStyle/>
          <a:p>
            <a:pPr algn="ctr"/>
            <a:r>
              <a:rPr lang="en-US" sz="9600" dirty="0">
                <a:latin typeface="Arial Black" panose="020B0A04020102020204" pitchFamily="34" charset="0"/>
              </a:rPr>
              <a:t>?</a:t>
            </a:r>
          </a:p>
        </p:txBody>
      </p:sp>
    </p:spTree>
    <p:extLst>
      <p:ext uri="{BB962C8B-B14F-4D97-AF65-F5344CB8AC3E}">
        <p14:creationId xmlns:p14="http://schemas.microsoft.com/office/powerpoint/2010/main" val="697982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A3AF8E66-6290-4E04-8319-CB935F81054A}"/>
              </a:ext>
            </a:extLst>
          </p:cNvPr>
          <p:cNvPicPr>
            <a:picLocks noGrp="1" noChangeAspect="1"/>
          </p:cNvPicPr>
          <p:nvPr>
            <p:ph idx="1"/>
          </p:nvPr>
        </p:nvPicPr>
        <p:blipFill>
          <a:blip r:embed="rId4"/>
          <a:stretch>
            <a:fillRect/>
          </a:stretch>
        </p:blipFill>
        <p:spPr>
          <a:xfrm>
            <a:off x="4142764" y="1149111"/>
            <a:ext cx="6767147" cy="4035902"/>
          </a:xfrm>
          <a:prstGeom prst="rect">
            <a:avLst/>
          </a:prstGeom>
        </p:spPr>
      </p:pic>
      <p:sp>
        <p:nvSpPr>
          <p:cNvPr id="2" name="TextBox 1">
            <a:extLst>
              <a:ext uri="{FF2B5EF4-FFF2-40B4-BE49-F238E27FC236}">
                <a16:creationId xmlns:a16="http://schemas.microsoft.com/office/drawing/2014/main" id="{D041DAA6-6EF5-4011-85C4-DAFD5060A09A}"/>
              </a:ext>
            </a:extLst>
          </p:cNvPr>
          <p:cNvSpPr txBox="1"/>
          <p:nvPr/>
        </p:nvSpPr>
        <p:spPr>
          <a:xfrm>
            <a:off x="437322" y="980661"/>
            <a:ext cx="2703443" cy="3785652"/>
          </a:xfrm>
          <a:prstGeom prst="rect">
            <a:avLst/>
          </a:prstGeom>
          <a:noFill/>
        </p:spPr>
        <p:txBody>
          <a:bodyPr wrap="square" rtlCol="0">
            <a:spAutoFit/>
          </a:bodyPr>
          <a:lstStyle/>
          <a:p>
            <a:r>
              <a:rPr lang="en-US" sz="4800" dirty="0">
                <a:solidFill>
                  <a:schemeClr val="bg1"/>
                </a:solidFill>
                <a:latin typeface="Times New Roman" panose="02020603050405020304" pitchFamily="18" charset="0"/>
                <a:cs typeface="Times New Roman" panose="02020603050405020304" pitchFamily="18" charset="0"/>
              </a:rPr>
              <a:t>1.Why </a:t>
            </a:r>
            <a:r>
              <a:rPr lang="en-US" sz="4800" dirty="0">
                <a:solidFill>
                  <a:srgbClr val="FFFF00"/>
                </a:solidFill>
                <a:latin typeface="Times New Roman" panose="02020603050405020304" pitchFamily="18" charset="0"/>
                <a:cs typeface="Times New Roman" panose="02020603050405020304" pitchFamily="18" charset="0"/>
              </a:rPr>
              <a:t>younger age </a:t>
            </a:r>
            <a:r>
              <a:rPr lang="en-US" sz="4800" dirty="0">
                <a:solidFill>
                  <a:schemeClr val="bg1"/>
                </a:solidFill>
                <a:latin typeface="Times New Roman" panose="02020603050405020304" pitchFamily="18" charset="0"/>
                <a:cs typeface="Times New Roman" panose="02020603050405020304" pitchFamily="18" charset="0"/>
              </a:rPr>
              <a:t>increases risk. </a:t>
            </a:r>
          </a:p>
        </p:txBody>
      </p:sp>
    </p:spTree>
    <p:extLst>
      <p:ext uri="{BB962C8B-B14F-4D97-AF65-F5344CB8AC3E}">
        <p14:creationId xmlns:p14="http://schemas.microsoft.com/office/powerpoint/2010/main" val="13257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details about all our brains:</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__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hunter/gatherers________</a:t>
            </a: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_____% of SUDs begin during adolescence.  </a:t>
            </a:r>
          </a:p>
        </p:txBody>
      </p:sp>
    </p:spTree>
    <p:extLst>
      <p:ext uri="{BB962C8B-B14F-4D97-AF65-F5344CB8AC3E}">
        <p14:creationId xmlns:p14="http://schemas.microsoft.com/office/powerpoint/2010/main" val="130839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details about all our brains:</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a:t>
            </a:r>
            <a:r>
              <a:rPr lang="en-US" sz="3600" b="1" u="sng" dirty="0">
                <a:solidFill>
                  <a:srgbClr val="FF0000"/>
                </a:solidFill>
                <a:latin typeface="Times New Roman" panose="02020603050405020304" pitchFamily="18" charset="0"/>
                <a:cs typeface="Times New Roman" panose="02020603050405020304" pitchFamily="18" charset="0"/>
              </a:rPr>
              <a:t>25</a:t>
            </a:r>
            <a:r>
              <a:rPr lang="en-US" sz="3600" dirty="0">
                <a:solidFill>
                  <a:schemeClr val="tx1"/>
                </a:solidFill>
                <a:latin typeface="Times New Roman" panose="02020603050405020304" pitchFamily="18" charset="0"/>
                <a:cs typeface="Times New Roman" panose="02020603050405020304" pitchFamily="18" charset="0"/>
              </a:rPr>
              <a:t>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hunter/gatherers_______</a:t>
            </a:r>
            <a:endParaRPr lang="en-US" sz="3600" b="1" u="sng" dirty="0">
              <a:solidFill>
                <a:srgbClr val="FF0000"/>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_____% of SUDs begin during adolescence.  </a:t>
            </a:r>
          </a:p>
        </p:txBody>
      </p:sp>
    </p:spTree>
    <p:extLst>
      <p:ext uri="{BB962C8B-B14F-4D97-AF65-F5344CB8AC3E}">
        <p14:creationId xmlns:p14="http://schemas.microsoft.com/office/powerpoint/2010/main" val="107723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details about all our brains:</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a:t>
            </a:r>
            <a:r>
              <a:rPr lang="en-US" sz="3600" b="1" u="sng" dirty="0">
                <a:solidFill>
                  <a:srgbClr val="FF0000"/>
                </a:solidFill>
                <a:latin typeface="Times New Roman" panose="02020603050405020304" pitchFamily="18" charset="0"/>
                <a:cs typeface="Times New Roman" panose="02020603050405020304" pitchFamily="18" charset="0"/>
              </a:rPr>
              <a:t>25</a:t>
            </a:r>
            <a:r>
              <a:rPr lang="en-US" sz="3600" dirty="0">
                <a:solidFill>
                  <a:schemeClr val="tx1"/>
                </a:solidFill>
                <a:latin typeface="Times New Roman" panose="02020603050405020304" pitchFamily="18" charset="0"/>
                <a:cs typeface="Times New Roman" panose="02020603050405020304" pitchFamily="18" charset="0"/>
              </a:rPr>
              <a:t>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  </a:t>
            </a:r>
            <a:r>
              <a:rPr lang="en-US" sz="3600" b="1" u="sng" dirty="0">
                <a:solidFill>
                  <a:srgbClr val="FF0000"/>
                </a:solidFill>
                <a:latin typeface="Times New Roman" panose="02020603050405020304" pitchFamily="18" charset="0"/>
                <a:cs typeface="Times New Roman" panose="02020603050405020304" pitchFamily="18" charset="0"/>
              </a:rPr>
              <a:t>10,000 </a:t>
            </a: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_____% of SUDs begin during adolescence.  </a:t>
            </a:r>
          </a:p>
        </p:txBody>
      </p:sp>
    </p:spTree>
    <p:extLst>
      <p:ext uri="{BB962C8B-B14F-4D97-AF65-F5344CB8AC3E}">
        <p14:creationId xmlns:p14="http://schemas.microsoft.com/office/powerpoint/2010/main" val="3619773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details about all our brains:</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a:t>
            </a:r>
            <a:r>
              <a:rPr lang="en-US" sz="3600" b="1" u="sng" dirty="0">
                <a:solidFill>
                  <a:srgbClr val="FF0000"/>
                </a:solidFill>
                <a:latin typeface="Times New Roman" panose="02020603050405020304" pitchFamily="18" charset="0"/>
                <a:cs typeface="Times New Roman" panose="02020603050405020304" pitchFamily="18" charset="0"/>
              </a:rPr>
              <a:t>25</a:t>
            </a:r>
            <a:r>
              <a:rPr lang="en-US" sz="3600" dirty="0">
                <a:solidFill>
                  <a:schemeClr val="tx1"/>
                </a:solidFill>
                <a:latin typeface="Times New Roman" panose="02020603050405020304" pitchFamily="18" charset="0"/>
                <a:cs typeface="Times New Roman" panose="02020603050405020304" pitchFamily="18" charset="0"/>
              </a:rPr>
              <a:t>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  </a:t>
            </a:r>
            <a:r>
              <a:rPr lang="en-US" sz="3600" b="1" u="sng" dirty="0">
                <a:solidFill>
                  <a:srgbClr val="FF0000"/>
                </a:solidFill>
                <a:latin typeface="Times New Roman" panose="02020603050405020304" pitchFamily="18" charset="0"/>
                <a:cs typeface="Times New Roman" panose="02020603050405020304" pitchFamily="18" charset="0"/>
              </a:rPr>
              <a:t>10,000 </a:t>
            </a: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a:t>
            </a:r>
            <a:r>
              <a:rPr lang="en-US" sz="3600" b="1" u="sng" dirty="0">
                <a:solidFill>
                  <a:srgbClr val="FF0000"/>
                </a:solidFill>
                <a:latin typeface="Times New Roman" panose="02020603050405020304" pitchFamily="18" charset="0"/>
                <a:cs typeface="Times New Roman" panose="02020603050405020304" pitchFamily="18" charset="0"/>
              </a:rPr>
              <a:t>90</a:t>
            </a:r>
            <a:r>
              <a:rPr lang="en-US" sz="3600" dirty="0">
                <a:latin typeface="Times New Roman" panose="02020603050405020304" pitchFamily="18" charset="0"/>
                <a:cs typeface="Times New Roman" panose="02020603050405020304" pitchFamily="18" charset="0"/>
              </a:rPr>
              <a:t> % of SUDs begin during adolescence.  </a:t>
            </a:r>
          </a:p>
        </p:txBody>
      </p:sp>
    </p:spTree>
    <p:extLst>
      <p:ext uri="{BB962C8B-B14F-4D97-AF65-F5344CB8AC3E}">
        <p14:creationId xmlns:p14="http://schemas.microsoft.com/office/powerpoint/2010/main" val="590126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Your brain is</a:t>
            </a:r>
          </a:p>
        </p:txBody>
      </p:sp>
      <p:sp>
        <p:nvSpPr>
          <p:cNvPr id="5" name="Rectangle 4">
            <a:extLst>
              <a:ext uri="{FF2B5EF4-FFF2-40B4-BE49-F238E27FC236}">
                <a16:creationId xmlns:a16="http://schemas.microsoft.com/office/drawing/2014/main" id="{9C6B33D0-3F23-4B3F-9046-08ED82460D0D}"/>
              </a:ext>
            </a:extLst>
          </p:cNvPr>
          <p:cNvSpPr/>
          <p:nvPr/>
        </p:nvSpPr>
        <p:spPr>
          <a:xfrm rot="1095570">
            <a:off x="4094067" y="3712454"/>
            <a:ext cx="2200715" cy="1446550"/>
          </a:xfrm>
          <a:prstGeom prst="rect">
            <a:avLst/>
          </a:prstGeom>
          <a:noFill/>
        </p:spPr>
        <p:txBody>
          <a:bodyPr wrap="square" lIns="91440" tIns="45720" rIns="91440" bIns="45720">
            <a:spAutoFit/>
          </a:bodyPr>
          <a:lstStyle/>
          <a:p>
            <a:pPr algn="ctr"/>
            <a:r>
              <a:rPr lang="en-US" sz="8800" b="0" cap="none" spc="0" dirty="0">
                <a:ln w="0"/>
                <a:solidFill>
                  <a:schemeClr val="accent1"/>
                </a:solidFill>
                <a:effectLst>
                  <a:outerShdw blurRad="38100" dist="25400" dir="5400000" algn="ctr" rotWithShape="0">
                    <a:srgbClr val="6E747A">
                      <a:alpha val="43000"/>
                    </a:srgbClr>
                  </a:outerShdw>
                </a:effectLst>
              </a:rPr>
              <a:t>lazy</a:t>
            </a:r>
          </a:p>
        </p:txBody>
      </p:sp>
      <p:pic>
        <p:nvPicPr>
          <p:cNvPr id="1026" name="Picture 2" descr="As You Snooze, Your Brain Reviews">
            <a:extLst>
              <a:ext uri="{FF2B5EF4-FFF2-40B4-BE49-F238E27FC236}">
                <a16:creationId xmlns:a16="http://schemas.microsoft.com/office/drawing/2014/main" id="{2946B620-692F-45B4-B533-32598BB36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70303">
            <a:off x="6995319" y="2264933"/>
            <a:ext cx="4519682" cy="3239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ork | AJ Abdullah">
            <a:extLst>
              <a:ext uri="{FF2B5EF4-FFF2-40B4-BE49-F238E27FC236}">
                <a16:creationId xmlns:a16="http://schemas.microsoft.com/office/drawing/2014/main" id="{2225915E-A189-441F-A96A-3E03D06B627D}"/>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8074247">
            <a:off x="1952519" y="-519319"/>
            <a:ext cx="5279333" cy="527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857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Other observations</a:t>
            </a:r>
          </a:p>
        </p:txBody>
      </p:sp>
      <p:sp>
        <p:nvSpPr>
          <p:cNvPr id="3" name="Content Placeholder 2">
            <a:extLst>
              <a:ext uri="{FF2B5EF4-FFF2-40B4-BE49-F238E27FC236}">
                <a16:creationId xmlns:a16="http://schemas.microsoft.com/office/drawing/2014/main" id="{75CFB793-1894-4B13-8EAE-3114DC6BE826}"/>
              </a:ext>
            </a:extLst>
          </p:cNvPr>
          <p:cNvSpPr>
            <a:spLocks noGrp="1"/>
          </p:cNvSpPr>
          <p:nvPr>
            <p:ph idx="1"/>
          </p:nvPr>
        </p:nvSpPr>
        <p:spPr/>
        <p:txBody>
          <a:bodyPr anchor="t" anchorCtr="0"/>
          <a:lstStyle/>
          <a:p>
            <a:pPr marL="0" indent="0">
              <a:buNone/>
            </a:pPr>
            <a:r>
              <a:rPr lang="en-US" sz="3200" dirty="0">
                <a:latin typeface="Times New Roman" panose="02020603050405020304" pitchFamily="18" charset="0"/>
                <a:cs typeface="Times New Roman" panose="02020603050405020304" pitchFamily="18" charset="0"/>
              </a:rPr>
              <a:t>When you try to change your behavior your brain acts like a</a:t>
            </a:r>
          </a:p>
          <a:p>
            <a:pPr marL="0" indent="0">
              <a:buNone/>
            </a:pP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Liar</a:t>
            </a:r>
          </a:p>
          <a:p>
            <a:r>
              <a:rPr lang="en-US" sz="3200" dirty="0">
                <a:latin typeface="Times New Roman" panose="02020603050405020304" pitchFamily="18" charset="0"/>
                <a:cs typeface="Times New Roman" panose="02020603050405020304" pitchFamily="18" charset="0"/>
              </a:rPr>
              <a:t>Bully</a:t>
            </a:r>
          </a:p>
          <a:p>
            <a:r>
              <a:rPr lang="en-US" sz="3200" dirty="0">
                <a:latin typeface="Times New Roman" panose="02020603050405020304" pitchFamily="18" charset="0"/>
                <a:cs typeface="Times New Roman" panose="02020603050405020304" pitchFamily="18" charset="0"/>
              </a:rPr>
              <a:t>Whiny child</a:t>
            </a:r>
          </a:p>
          <a:p>
            <a:pPr marL="0" indent="0">
              <a:buNone/>
            </a:pPr>
            <a:endParaRPr lang="en-US" dirty="0"/>
          </a:p>
        </p:txBody>
      </p:sp>
    </p:spTree>
    <p:extLst>
      <p:ext uri="{BB962C8B-B14F-4D97-AF65-F5344CB8AC3E}">
        <p14:creationId xmlns:p14="http://schemas.microsoft.com/office/powerpoint/2010/main" val="286423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E5B873D-93E1-433B-8449-CA8D2CBE02D4}"/>
              </a:ext>
            </a:extLst>
          </p:cNvPr>
          <p:cNvSpPr txBox="1"/>
          <p:nvPr/>
        </p:nvSpPr>
        <p:spPr>
          <a:xfrm>
            <a:off x="3667539" y="548580"/>
            <a:ext cx="7017026" cy="6463308"/>
          </a:xfrm>
          <a:prstGeom prst="rect">
            <a:avLst/>
          </a:prstGeom>
          <a:noFill/>
        </p:spPr>
        <p:txBody>
          <a:bodyPr wrap="square" rtlCol="0">
            <a:spAutoFit/>
          </a:bodyPr>
          <a:lstStyle/>
          <a:p>
            <a:pPr marL="571500" indent="-285750" fontAlgn="base">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  Understand how substance use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disorders (SUD or addictions) are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chronic brain diseases and how they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develop.  </a:t>
            </a:r>
          </a:p>
          <a:p>
            <a:pPr marL="285750" fontAlgn="base"/>
            <a:endParaRPr lang="en-US" sz="2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r>
              <a:rPr lang="en-US" sz="2800" dirty="0">
                <a:solidFill>
                  <a:schemeClr val="bg1">
                    <a:lumMod val="75000"/>
                  </a:schemeClr>
                </a:solidFill>
                <a:latin typeface="Times New Roman" panose="02020603050405020304" pitchFamily="18" charset="0"/>
                <a:cs typeface="Times New Roman" panose="02020603050405020304" pitchFamily="18" charset="0"/>
              </a:rPr>
              <a:t>Discover the ways age and trauma create higher vulnerability to alcohol tobacco and other drugs and for developing a SUD.</a:t>
            </a:r>
          </a:p>
          <a:p>
            <a:pPr marL="285750" fontAlgn="base"/>
            <a:endParaRPr lang="en-US" sz="2000" dirty="0">
              <a:solidFill>
                <a:schemeClr val="bg1">
                  <a:lumMod val="75000"/>
                </a:schemeClr>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r>
              <a:rPr lang="en-US" sz="2800" dirty="0">
                <a:solidFill>
                  <a:schemeClr val="bg1">
                    <a:lumMod val="75000"/>
                  </a:schemeClr>
                </a:solidFill>
                <a:latin typeface="Times New Roman" panose="02020603050405020304" pitchFamily="18" charset="0"/>
                <a:cs typeface="Times New Roman" panose="02020603050405020304" pitchFamily="18" charset="0"/>
              </a:rPr>
              <a:t>Learn at least 2 evidence based strategies to enhance primary prevention.</a:t>
            </a:r>
            <a:endParaRPr lang="en-US" sz="1000" dirty="0">
              <a:solidFill>
                <a:schemeClr val="bg1">
                  <a:lumMod val="75000"/>
                </a:schemeClr>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1000" dirty="0">
              <a:solidFill>
                <a:schemeClr val="bg1">
                  <a:lumMod val="75000"/>
                </a:schemeClr>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chemeClr val="bg1">
                  <a:lumMod val="75000"/>
                </a:schemeClr>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chemeClr val="bg1">
                  <a:lumMod val="75000"/>
                </a:schemeClr>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46A9C8B4-123F-4D73-8D32-B797B7A337DD}"/>
              </a:ext>
            </a:extLst>
          </p:cNvPr>
          <p:cNvPicPr>
            <a:picLocks noGrp="1" noChangeAspect="1"/>
          </p:cNvPicPr>
          <p:nvPr>
            <p:ph idx="1"/>
          </p:nvPr>
        </p:nvPicPr>
        <p:blipFill>
          <a:blip r:embed="rId2"/>
          <a:stretch>
            <a:fillRect/>
          </a:stretch>
        </p:blipFill>
        <p:spPr>
          <a:xfrm>
            <a:off x="9602919" y="335104"/>
            <a:ext cx="2124165" cy="2129800"/>
          </a:xfrm>
          <a:prstGeom prst="rect">
            <a:avLst/>
          </a:prstGeom>
        </p:spPr>
      </p:pic>
    </p:spTree>
    <p:extLst>
      <p:ext uri="{BB962C8B-B14F-4D97-AF65-F5344CB8AC3E}">
        <p14:creationId xmlns:p14="http://schemas.microsoft.com/office/powerpoint/2010/main" val="2834870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1798728" y="2968571"/>
            <a:ext cx="1266791" cy="2376544"/>
          </a:xfrm>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4" descr="golf tantrums GIF">
            <a:extLst>
              <a:ext uri="{FF2B5EF4-FFF2-40B4-BE49-F238E27FC236}">
                <a16:creationId xmlns:a16="http://schemas.microsoft.com/office/drawing/2014/main" id="{33D59500-EF17-45AE-93B6-DD358E79E98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088" y="122235"/>
            <a:ext cx="6618205" cy="3673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mper Tantrum GIF">
            <a:extLst>
              <a:ext uri="{FF2B5EF4-FFF2-40B4-BE49-F238E27FC236}">
                <a16:creationId xmlns:a16="http://schemas.microsoft.com/office/drawing/2014/main" id="{BB8DC925-67B4-4B8B-8A2B-63DD9A8034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59" y="3175154"/>
            <a:ext cx="4197667" cy="3358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V gif. Character Glenn Sturgis of Superstore sits at his desk and erratically punches the air in a rage tantrum.">
            <a:extLst>
              <a:ext uri="{FF2B5EF4-FFF2-40B4-BE49-F238E27FC236}">
                <a16:creationId xmlns:a16="http://schemas.microsoft.com/office/drawing/2014/main" id="{7026C11F-6D63-432F-B529-D828FA386AEF}"/>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90043" y="3175154"/>
            <a:ext cx="3596077" cy="35960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llying Gif Animation - bullying">
            <a:extLst>
              <a:ext uri="{FF2B5EF4-FFF2-40B4-BE49-F238E27FC236}">
                <a16:creationId xmlns:a16="http://schemas.microsoft.com/office/drawing/2014/main" id="{D5CF7CAB-8C32-47D7-942C-F060FC6A244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93341" y="12223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1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AE112B2B-64CA-49B4-AC58-80A59FCADC4F}"/>
              </a:ext>
            </a:extLst>
          </p:cNvPr>
          <p:cNvSpPr>
            <a:spLocks noGrp="1"/>
          </p:cNvSpPr>
          <p:nvPr>
            <p:ph idx="1"/>
          </p:nvPr>
        </p:nvSpPr>
        <p:spPr>
          <a:xfrm>
            <a:off x="3868738" y="349250"/>
            <a:ext cx="7315200" cy="5635625"/>
          </a:xfrm>
        </p:spPr>
        <p:txBody>
          <a:bodyPr/>
          <a:lstStyle/>
          <a:p>
            <a:pPr marL="0" indent="0">
              <a:buNone/>
            </a:pPr>
            <a:r>
              <a:rPr lang="en-US" sz="7200" b="1" dirty="0">
                <a:latin typeface="Times New Roman" panose="02020603050405020304" pitchFamily="18" charset="0"/>
                <a:cs typeface="Times New Roman" panose="02020603050405020304" pitchFamily="18" charset="0"/>
              </a:rPr>
              <a:t>Here’s why . </a:t>
            </a:r>
            <a:r>
              <a:rPr lang="en-US" dirty="0">
                <a:latin typeface="Times New Roman" panose="02020603050405020304" pitchFamily="18" charset="0"/>
                <a:cs typeface="Times New Roman" panose="02020603050405020304" pitchFamily="18" charset="0"/>
              </a:rPr>
              <a:t>. </a:t>
            </a:r>
            <a:r>
              <a:rPr lang="en-US" dirty="0"/>
              <a:t>. </a:t>
            </a:r>
          </a:p>
        </p:txBody>
      </p:sp>
    </p:spTree>
    <p:extLst>
      <p:ext uri="{BB962C8B-B14F-4D97-AF65-F5344CB8AC3E}">
        <p14:creationId xmlns:p14="http://schemas.microsoft.com/office/powerpoint/2010/main" val="111239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p:txBody>
          <a:bodyPr anchor="t" anchorCtr="0"/>
          <a:lstStyle/>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61B5ECD-922F-4813-9558-5547919ABB1B}"/>
              </a:ext>
            </a:extLst>
          </p:cNvPr>
          <p:cNvPicPr>
            <a:picLocks noChangeAspect="1"/>
          </p:cNvPicPr>
          <p:nvPr/>
        </p:nvPicPr>
        <p:blipFill>
          <a:blip r:embed="rId2"/>
          <a:stretch>
            <a:fillRect/>
          </a:stretch>
        </p:blipFill>
        <p:spPr>
          <a:xfrm>
            <a:off x="4969565" y="3344126"/>
            <a:ext cx="4043642" cy="2693128"/>
          </a:xfrm>
          <a:prstGeom prst="rect">
            <a:avLst/>
          </a:prstGeom>
        </p:spPr>
      </p:pic>
      <p:sp>
        <p:nvSpPr>
          <p:cNvPr id="5" name="Subtitle 2">
            <a:extLst>
              <a:ext uri="{FF2B5EF4-FFF2-40B4-BE49-F238E27FC236}">
                <a16:creationId xmlns:a16="http://schemas.microsoft.com/office/drawing/2014/main" id="{C0ECD520-8AD4-44EB-83EE-53415EC5709F}"/>
              </a:ext>
            </a:extLst>
          </p:cNvPr>
          <p:cNvSpPr txBox="1">
            <a:spLocks/>
          </p:cNvSpPr>
          <p:nvPr/>
        </p:nvSpPr>
        <p:spPr>
          <a:xfrm>
            <a:off x="-682958" y="2610471"/>
            <a:ext cx="4654909" cy="91440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600" dirty="0">
                <a:solidFill>
                  <a:schemeClr val="bg1"/>
                </a:solidFill>
                <a:latin typeface="Times New Roman" panose="02020603050405020304" pitchFamily="18" charset="0"/>
                <a:cs typeface="Times New Roman" panose="02020603050405020304" pitchFamily="18" charset="0"/>
              </a:rPr>
              <a:t>Roads in your </a:t>
            </a:r>
          </a:p>
          <a:p>
            <a:pPr marL="0" indent="0" algn="ctr">
              <a:buNone/>
            </a:pPr>
            <a:r>
              <a:rPr lang="en-US" sz="3600" dirty="0">
                <a:solidFill>
                  <a:schemeClr val="bg1"/>
                </a:solidFill>
                <a:latin typeface="Times New Roman" panose="02020603050405020304" pitchFamily="18" charset="0"/>
                <a:cs typeface="Times New Roman" panose="02020603050405020304" pitchFamily="18" charset="0"/>
              </a:rPr>
              <a:t>brain</a:t>
            </a:r>
          </a:p>
          <a:p>
            <a:pPr marL="0" indent="0" algn="ctr">
              <a:buNone/>
            </a:pPr>
            <a:r>
              <a:rPr lang="en-US" sz="3600" dirty="0">
                <a:solidFill>
                  <a:schemeClr val="bg1"/>
                </a:solidFill>
                <a:latin typeface="Times New Roman" panose="02020603050405020304" pitchFamily="18" charset="0"/>
                <a:cs typeface="Times New Roman" panose="02020603050405020304" pitchFamily="18" charset="0"/>
              </a:rPr>
              <a:t>diagram</a:t>
            </a:r>
          </a:p>
        </p:txBody>
      </p:sp>
      <p:pic>
        <p:nvPicPr>
          <p:cNvPr id="6" name="Picture 5">
            <a:extLst>
              <a:ext uri="{FF2B5EF4-FFF2-40B4-BE49-F238E27FC236}">
                <a16:creationId xmlns:a16="http://schemas.microsoft.com/office/drawing/2014/main" id="{246C99A7-70B8-47C2-B52A-1AD482794462}"/>
              </a:ext>
            </a:extLst>
          </p:cNvPr>
          <p:cNvPicPr>
            <a:picLocks noChangeAspect="1"/>
          </p:cNvPicPr>
          <p:nvPr/>
        </p:nvPicPr>
        <p:blipFill>
          <a:blip r:embed="rId3"/>
          <a:stretch>
            <a:fillRect/>
          </a:stretch>
        </p:blipFill>
        <p:spPr>
          <a:xfrm>
            <a:off x="4969565" y="562344"/>
            <a:ext cx="4043642" cy="2715879"/>
          </a:xfrm>
          <a:prstGeom prst="rect">
            <a:avLst/>
          </a:prstGeom>
        </p:spPr>
      </p:pic>
    </p:spTree>
    <p:extLst>
      <p:ext uri="{BB962C8B-B14F-4D97-AF65-F5344CB8AC3E}">
        <p14:creationId xmlns:p14="http://schemas.microsoft.com/office/powerpoint/2010/main" val="326583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92D8-4B67-4840-B458-EAF9DEF6EEC5}"/>
              </a:ext>
            </a:extLst>
          </p:cNvPr>
          <p:cNvSpPr>
            <a:spLocks noGrp="1"/>
          </p:cNvSpPr>
          <p:nvPr>
            <p:ph type="title"/>
          </p:nvPr>
        </p:nvSpPr>
        <p:spPr>
          <a:xfrm>
            <a:off x="252919" y="714262"/>
            <a:ext cx="2796737" cy="4753088"/>
          </a:xfrm>
        </p:spPr>
        <p:txBody>
          <a:bodyPr/>
          <a:lstStyle/>
          <a:p>
            <a:r>
              <a:rPr lang="en-US" dirty="0">
                <a:latin typeface="Times New Roman" panose="02020603050405020304" pitchFamily="18" charset="0"/>
                <a:cs typeface="Times New Roman" panose="02020603050405020304" pitchFamily="18" charset="0"/>
              </a:rPr>
              <a:t>Another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way to understand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brain. </a:t>
            </a:r>
          </a:p>
        </p:txBody>
      </p:sp>
      <p:pic>
        <p:nvPicPr>
          <p:cNvPr id="4" name="Content Placeholder 3">
            <a:extLst>
              <a:ext uri="{FF2B5EF4-FFF2-40B4-BE49-F238E27FC236}">
                <a16:creationId xmlns:a16="http://schemas.microsoft.com/office/drawing/2014/main" id="{55BD6C51-5C5E-40E8-99A3-FF5CEA6AC513}"/>
              </a:ext>
            </a:extLst>
          </p:cNvPr>
          <p:cNvPicPr>
            <a:picLocks noGrp="1" noChangeAspect="1"/>
          </p:cNvPicPr>
          <p:nvPr>
            <p:ph idx="1"/>
          </p:nvPr>
        </p:nvPicPr>
        <p:blipFill>
          <a:blip r:embed="rId2"/>
          <a:stretch>
            <a:fillRect/>
          </a:stretch>
        </p:blipFill>
        <p:spPr>
          <a:xfrm>
            <a:off x="9511791" y="4164868"/>
            <a:ext cx="1321117" cy="1321117"/>
          </a:xfrm>
          <a:prstGeom prst="rect">
            <a:avLst/>
          </a:prstGeom>
        </p:spPr>
      </p:pic>
      <p:pic>
        <p:nvPicPr>
          <p:cNvPr id="1026" name="Picture 2" descr="Bean Bag Picture for Classroom / Therapy Use - Great Bean Bag Clipart">
            <a:extLst>
              <a:ext uri="{FF2B5EF4-FFF2-40B4-BE49-F238E27FC236}">
                <a16:creationId xmlns:a16="http://schemas.microsoft.com/office/drawing/2014/main" id="{D193C444-1A91-47F3-98B1-F7778895E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8069">
            <a:off x="5241644" y="1868872"/>
            <a:ext cx="1504867" cy="15048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180D7D-E885-43B1-BCE3-5A7E47291058}"/>
              </a:ext>
            </a:extLst>
          </p:cNvPr>
          <p:cNvPicPr>
            <a:picLocks noChangeAspect="1"/>
          </p:cNvPicPr>
          <p:nvPr/>
        </p:nvPicPr>
        <p:blipFill>
          <a:blip r:embed="rId4"/>
          <a:stretch>
            <a:fillRect/>
          </a:stretch>
        </p:blipFill>
        <p:spPr>
          <a:xfrm>
            <a:off x="4392693" y="2376431"/>
            <a:ext cx="1428750" cy="1428750"/>
          </a:xfrm>
          <a:prstGeom prst="rect">
            <a:avLst/>
          </a:prstGeom>
        </p:spPr>
      </p:pic>
      <p:pic>
        <p:nvPicPr>
          <p:cNvPr id="1028" name="Picture 4" descr="Activities Pictures for Classroom and Therapy Use">
            <a:extLst>
              <a:ext uri="{FF2B5EF4-FFF2-40B4-BE49-F238E27FC236}">
                <a16:creationId xmlns:a16="http://schemas.microsoft.com/office/drawing/2014/main" id="{6C2A05D4-B6EA-47CB-9B05-A01F200F4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5488" y="5024639"/>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a:extLst>
              <a:ext uri="{FF2B5EF4-FFF2-40B4-BE49-F238E27FC236}">
                <a16:creationId xmlns:a16="http://schemas.microsoft.com/office/drawing/2014/main" id="{D2570F4A-B910-4AE6-B4ED-8735B9BEB5D1}"/>
              </a:ext>
            </a:extLst>
          </p:cNvPr>
          <p:cNvPicPr>
            <a:picLocks noChangeAspect="1"/>
          </p:cNvPicPr>
          <p:nvPr/>
        </p:nvPicPr>
        <p:blipFill>
          <a:blip r:embed="rId2"/>
          <a:stretch>
            <a:fillRect/>
          </a:stretch>
        </p:blipFill>
        <p:spPr>
          <a:xfrm>
            <a:off x="7670484" y="714262"/>
            <a:ext cx="1239573" cy="1239573"/>
          </a:xfrm>
          <a:prstGeom prst="rect">
            <a:avLst/>
          </a:prstGeom>
        </p:spPr>
      </p:pic>
      <p:grpSp>
        <p:nvGrpSpPr>
          <p:cNvPr id="10" name="Group 9">
            <a:extLst>
              <a:ext uri="{FF2B5EF4-FFF2-40B4-BE49-F238E27FC236}">
                <a16:creationId xmlns:a16="http://schemas.microsoft.com/office/drawing/2014/main" id="{49FB8F65-FD00-4AA3-945E-A7230FF2EF32}"/>
              </a:ext>
            </a:extLst>
          </p:cNvPr>
          <p:cNvGrpSpPr/>
          <p:nvPr/>
        </p:nvGrpSpPr>
        <p:grpSpPr>
          <a:xfrm>
            <a:off x="3859268" y="878111"/>
            <a:ext cx="5071786" cy="5527509"/>
            <a:chOff x="3859268" y="878111"/>
            <a:chExt cx="5071786" cy="5527509"/>
          </a:xfrm>
        </p:grpSpPr>
        <p:sp>
          <p:nvSpPr>
            <p:cNvPr id="9" name="Arc 8">
              <a:extLst>
                <a:ext uri="{FF2B5EF4-FFF2-40B4-BE49-F238E27FC236}">
                  <a16:creationId xmlns:a16="http://schemas.microsoft.com/office/drawing/2014/main" id="{BE3583A2-1478-49CB-A6B5-8E1E866D6FC4}"/>
                </a:ext>
              </a:extLst>
            </p:cNvPr>
            <p:cNvSpPr/>
            <p:nvPr/>
          </p:nvSpPr>
          <p:spPr>
            <a:xfrm rot="17689532">
              <a:off x="4687491" y="120936"/>
              <a:ext cx="3486387" cy="5000738"/>
            </a:xfrm>
            <a:prstGeom prst="arc">
              <a:avLst>
                <a:gd name="adj1" fmla="val 16200000"/>
                <a:gd name="adj2" fmla="val 190391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40CB3507-913E-462C-AF0B-DE404716068E}"/>
                </a:ext>
              </a:extLst>
            </p:cNvPr>
            <p:cNvSpPr/>
            <p:nvPr/>
          </p:nvSpPr>
          <p:spPr>
            <a:xfrm rot="17444269">
              <a:off x="4616443" y="590437"/>
              <a:ext cx="3486387" cy="500073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02682EC1-A298-47F5-9D9B-26209899906D}"/>
                </a:ext>
              </a:extLst>
            </p:cNvPr>
            <p:cNvSpPr/>
            <p:nvPr/>
          </p:nvSpPr>
          <p:spPr>
            <a:xfrm rot="19252043">
              <a:off x="4394489" y="1404882"/>
              <a:ext cx="3486387" cy="5000738"/>
            </a:xfrm>
            <a:prstGeom prst="arc">
              <a:avLst>
                <a:gd name="adj1" fmla="val 16200000"/>
                <a:gd name="adj2" fmla="val 190391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BA0E5E9-135B-4BFF-B139-ABA48061FCAA}"/>
              </a:ext>
            </a:extLst>
          </p:cNvPr>
          <p:cNvGrpSpPr/>
          <p:nvPr/>
        </p:nvGrpSpPr>
        <p:grpSpPr>
          <a:xfrm rot="2777375">
            <a:off x="6804836" y="2217796"/>
            <a:ext cx="5071786" cy="5527509"/>
            <a:chOff x="3859268" y="878111"/>
            <a:chExt cx="5071786" cy="5527509"/>
          </a:xfrm>
        </p:grpSpPr>
        <p:sp>
          <p:nvSpPr>
            <p:cNvPr id="18" name="Arc 17">
              <a:extLst>
                <a:ext uri="{FF2B5EF4-FFF2-40B4-BE49-F238E27FC236}">
                  <a16:creationId xmlns:a16="http://schemas.microsoft.com/office/drawing/2014/main" id="{496ACE4B-825F-4241-947F-09E5473A087E}"/>
                </a:ext>
              </a:extLst>
            </p:cNvPr>
            <p:cNvSpPr/>
            <p:nvPr/>
          </p:nvSpPr>
          <p:spPr>
            <a:xfrm rot="17689532">
              <a:off x="4687491" y="120936"/>
              <a:ext cx="3486387" cy="5000738"/>
            </a:xfrm>
            <a:prstGeom prst="arc">
              <a:avLst>
                <a:gd name="adj1" fmla="val 16200000"/>
                <a:gd name="adj2" fmla="val 190391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4F34D22-5596-4012-8228-FD5803752B4F}"/>
                </a:ext>
              </a:extLst>
            </p:cNvPr>
            <p:cNvSpPr/>
            <p:nvPr/>
          </p:nvSpPr>
          <p:spPr>
            <a:xfrm rot="17444269">
              <a:off x="4616443" y="590437"/>
              <a:ext cx="3486387" cy="500073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10B93B12-BF1D-4CAF-B569-6147D1FB357B}"/>
                </a:ext>
              </a:extLst>
            </p:cNvPr>
            <p:cNvSpPr/>
            <p:nvPr/>
          </p:nvSpPr>
          <p:spPr>
            <a:xfrm rot="19252043">
              <a:off x="4394489" y="1404882"/>
              <a:ext cx="3486387" cy="5000738"/>
            </a:xfrm>
            <a:prstGeom prst="arc">
              <a:avLst>
                <a:gd name="adj1" fmla="val 16200000"/>
                <a:gd name="adj2" fmla="val 190391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BB6EFDB7-A1EA-4825-9302-51B104F99CA7}"/>
              </a:ext>
            </a:extLst>
          </p:cNvPr>
          <p:cNvPicPr>
            <a:picLocks noChangeAspect="1"/>
          </p:cNvPicPr>
          <p:nvPr/>
        </p:nvPicPr>
        <p:blipFill>
          <a:blip r:embed="rId4"/>
          <a:stretch>
            <a:fillRect/>
          </a:stretch>
        </p:blipFill>
        <p:spPr>
          <a:xfrm>
            <a:off x="8540188" y="3305296"/>
            <a:ext cx="1428750" cy="1428750"/>
          </a:xfrm>
          <a:prstGeom prst="rect">
            <a:avLst/>
          </a:prstGeom>
        </p:spPr>
      </p:pic>
      <p:sp>
        <p:nvSpPr>
          <p:cNvPr id="12" name="TextBox 11">
            <a:extLst>
              <a:ext uri="{FF2B5EF4-FFF2-40B4-BE49-F238E27FC236}">
                <a16:creationId xmlns:a16="http://schemas.microsoft.com/office/drawing/2014/main" id="{C31EF624-670A-4FDB-9C89-E1E7B7D3CE25}"/>
              </a:ext>
            </a:extLst>
          </p:cNvPr>
          <p:cNvSpPr txBox="1"/>
          <p:nvPr/>
        </p:nvSpPr>
        <p:spPr>
          <a:xfrm>
            <a:off x="4034494" y="4070844"/>
            <a:ext cx="4650284"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Bean bags,</a:t>
            </a:r>
          </a:p>
          <a:p>
            <a:r>
              <a:rPr lang="en-US" sz="4000" dirty="0">
                <a:latin typeface="Times New Roman" panose="02020603050405020304" pitchFamily="18" charset="0"/>
                <a:cs typeface="Times New Roman" panose="02020603050405020304" pitchFamily="18" charset="0"/>
              </a:rPr>
              <a:t>Dopamine, and</a:t>
            </a:r>
          </a:p>
          <a:p>
            <a:r>
              <a:rPr lang="en-US" sz="4000" dirty="0">
                <a:latin typeface="Times New Roman" panose="02020603050405020304" pitchFamily="18" charset="0"/>
                <a:cs typeface="Times New Roman" panose="02020603050405020304" pitchFamily="18" charset="0"/>
              </a:rPr>
              <a:t>Neuropathways</a:t>
            </a:r>
          </a:p>
        </p:txBody>
      </p:sp>
    </p:spTree>
    <p:extLst>
      <p:ext uri="{BB962C8B-B14F-4D97-AF65-F5344CB8AC3E}">
        <p14:creationId xmlns:p14="http://schemas.microsoft.com/office/powerpoint/2010/main" val="740324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281241-260A-4784-B0A7-E3FBA3523434}"/>
              </a:ext>
            </a:extLst>
          </p:cNvPr>
          <p:cNvPicPr>
            <a:picLocks noChangeAspect="1"/>
          </p:cNvPicPr>
          <p:nvPr/>
        </p:nvPicPr>
        <p:blipFill>
          <a:blip r:embed="rId2"/>
          <a:stretch>
            <a:fillRect/>
          </a:stretch>
        </p:blipFill>
        <p:spPr>
          <a:xfrm>
            <a:off x="3459480" y="286459"/>
            <a:ext cx="7863840" cy="5702860"/>
          </a:xfrm>
          <a:prstGeom prst="rect">
            <a:avLst/>
          </a:prstGeom>
        </p:spPr>
      </p:pic>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Lights demonstration</a:t>
            </a:r>
          </a:p>
        </p:txBody>
      </p:sp>
      <p:sp>
        <p:nvSpPr>
          <p:cNvPr id="8" name="Content Placeholder 7">
            <a:extLst>
              <a:ext uri="{FF2B5EF4-FFF2-40B4-BE49-F238E27FC236}">
                <a16:creationId xmlns:a16="http://schemas.microsoft.com/office/drawing/2014/main" id="{4874771D-720B-412E-9BF2-0FA2600F64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63776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281241-260A-4784-B0A7-E3FBA3523434}"/>
              </a:ext>
            </a:extLst>
          </p:cNvPr>
          <p:cNvPicPr>
            <a:picLocks noChangeAspect="1"/>
          </p:cNvPicPr>
          <p:nvPr/>
        </p:nvPicPr>
        <p:blipFill>
          <a:blip r:embed="rId2"/>
          <a:stretch>
            <a:fillRect/>
          </a:stretch>
        </p:blipFill>
        <p:spPr>
          <a:xfrm>
            <a:off x="3459480" y="286459"/>
            <a:ext cx="7863840" cy="5702860"/>
          </a:xfrm>
          <a:prstGeom prst="rect">
            <a:avLst/>
          </a:prstGeom>
        </p:spPr>
      </p:pic>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Lights demonstration</a:t>
            </a:r>
          </a:p>
        </p:txBody>
      </p:sp>
      <p:pic>
        <p:nvPicPr>
          <p:cNvPr id="5" name="Content Placeholder 4">
            <a:extLst>
              <a:ext uri="{FF2B5EF4-FFF2-40B4-BE49-F238E27FC236}">
                <a16:creationId xmlns:a16="http://schemas.microsoft.com/office/drawing/2014/main" id="{07BA632A-B5DA-462B-94FC-CD48983797EB}"/>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b="5014"/>
          <a:stretch/>
        </p:blipFill>
        <p:spPr>
          <a:xfrm>
            <a:off x="3481229" y="5266543"/>
            <a:ext cx="1014571" cy="722775"/>
          </a:xfrm>
        </p:spPr>
      </p:pic>
    </p:spTree>
    <p:extLst>
      <p:ext uri="{BB962C8B-B14F-4D97-AF65-F5344CB8AC3E}">
        <p14:creationId xmlns:p14="http://schemas.microsoft.com/office/powerpoint/2010/main" val="3795619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281241-260A-4784-B0A7-E3FBA3523434}"/>
              </a:ext>
            </a:extLst>
          </p:cNvPr>
          <p:cNvPicPr>
            <a:picLocks noChangeAspect="1"/>
          </p:cNvPicPr>
          <p:nvPr/>
        </p:nvPicPr>
        <p:blipFill>
          <a:blip r:embed="rId2"/>
          <a:stretch>
            <a:fillRect/>
          </a:stretch>
        </p:blipFill>
        <p:spPr>
          <a:xfrm>
            <a:off x="3459480" y="286459"/>
            <a:ext cx="7863840" cy="5702860"/>
          </a:xfrm>
          <a:prstGeom prst="rect">
            <a:avLst/>
          </a:prstGeom>
        </p:spPr>
      </p:pic>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Lights demonstration</a:t>
            </a:r>
          </a:p>
        </p:txBody>
      </p:sp>
      <p:pic>
        <p:nvPicPr>
          <p:cNvPr id="2050" name="Picture 2" descr="Animated Lighthouse Screensavers">
            <a:extLst>
              <a:ext uri="{FF2B5EF4-FFF2-40B4-BE49-F238E27FC236}">
                <a16:creationId xmlns:a16="http://schemas.microsoft.com/office/drawing/2014/main" id="{491C6592-F3B5-4605-9C35-C6FB2801577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59480" y="310327"/>
            <a:ext cx="7863840" cy="565512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07BA632A-B5DA-462B-94FC-CD48983797EB}"/>
              </a:ext>
            </a:extLst>
          </p:cNvPr>
          <p:cNvPicPr>
            <a:picLocks noGrp="1" noChangeAspect="1"/>
          </p:cNvPicPr>
          <p:nvPr>
            <p:ph idx="1"/>
          </p:nvPr>
        </p:nvPicPr>
        <p:blipFill rotWithShape="1">
          <a:blip r:embed="rId4">
            <a:extLst>
              <a:ext uri="{837473B0-CC2E-450A-ABE3-18F120FF3D39}">
                <a1611:picAttrSrcUrl xmlns:a1611="http://schemas.microsoft.com/office/drawing/2016/11/main" r:id="rId5"/>
              </a:ext>
            </a:extLst>
          </a:blip>
          <a:srcRect b="5014"/>
          <a:stretch/>
        </p:blipFill>
        <p:spPr>
          <a:xfrm>
            <a:off x="3459480" y="5208385"/>
            <a:ext cx="1014571" cy="722775"/>
          </a:xfrm>
        </p:spPr>
      </p:pic>
    </p:spTree>
    <p:extLst>
      <p:ext uri="{BB962C8B-B14F-4D97-AF65-F5344CB8AC3E}">
        <p14:creationId xmlns:p14="http://schemas.microsoft.com/office/powerpoint/2010/main" val="227671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600200"/>
            <a:ext cx="6934200" cy="868362"/>
          </a:xfrm>
        </p:spPr>
        <p:txBody>
          <a:bodyPr>
            <a:normAutofit fontScale="90000"/>
          </a:bodyPr>
          <a:lstStyle/>
          <a:p>
            <a:pPr algn="ctr"/>
            <a:r>
              <a:rPr lang="en-US" dirty="0"/>
              <a:t>To the tune </a:t>
            </a:r>
            <a:br>
              <a:rPr lang="en-US" dirty="0"/>
            </a:br>
            <a:r>
              <a:rPr lang="en-US" dirty="0"/>
              <a:t>“If You're Happy &amp; You Know It”</a:t>
            </a:r>
            <a:br>
              <a:rPr lang="en-US" dirty="0"/>
            </a:br>
            <a:r>
              <a:rPr lang="en-US" dirty="0"/>
              <a:t>PREVENTION</a:t>
            </a:r>
            <a:br>
              <a:rPr lang="en-US" dirty="0"/>
            </a:br>
            <a:br>
              <a:rPr lang="en-US" i="1" dirty="0"/>
            </a:br>
            <a:endParaRPr lang="en-US" i="1" dirty="0"/>
          </a:p>
        </p:txBody>
      </p:sp>
      <p:sp>
        <p:nvSpPr>
          <p:cNvPr id="3" name="Content Placeholder 2"/>
          <p:cNvSpPr>
            <a:spLocks noGrp="1"/>
          </p:cNvSpPr>
          <p:nvPr>
            <p:ph idx="1"/>
          </p:nvPr>
        </p:nvSpPr>
        <p:spPr>
          <a:xfrm>
            <a:off x="3572665" y="493165"/>
            <a:ext cx="8227203" cy="5963189"/>
          </a:xfrm>
        </p:spPr>
        <p:txBody>
          <a:bodyPr>
            <a:normAutofit fontScale="47500" lnSpcReduction="20000"/>
          </a:bodyPr>
          <a:lstStyle/>
          <a:p>
            <a:pPr>
              <a:buNone/>
            </a:pPr>
            <a:r>
              <a:rPr lang="en-US" sz="7600" dirty="0">
                <a:latin typeface="Times New Roman" panose="02020603050405020304" pitchFamily="18" charset="0"/>
                <a:cs typeface="Times New Roman" panose="02020603050405020304" pitchFamily="18" charset="0"/>
              </a:rPr>
              <a:t>What’s rewarded gets repeated </a:t>
            </a:r>
          </a:p>
          <a:p>
            <a:pPr>
              <a:buNone/>
            </a:pPr>
            <a:r>
              <a:rPr lang="en-US" sz="7600" dirty="0">
                <a:latin typeface="Times New Roman" panose="02020603050405020304" pitchFamily="18" charset="0"/>
                <a:cs typeface="Times New Roman" panose="02020603050405020304" pitchFamily="18" charset="0"/>
              </a:rPr>
              <a:t>yes it’s true. </a:t>
            </a:r>
          </a:p>
          <a:p>
            <a:pPr>
              <a:buNone/>
            </a:pPr>
            <a:endParaRPr lang="en-US" sz="7600" dirty="0">
              <a:latin typeface="Times New Roman" panose="02020603050405020304" pitchFamily="18" charset="0"/>
              <a:cs typeface="Times New Roman" panose="02020603050405020304" pitchFamily="18" charset="0"/>
            </a:endParaRPr>
          </a:p>
          <a:p>
            <a:pPr>
              <a:buNone/>
            </a:pPr>
            <a:r>
              <a:rPr lang="en-US" sz="7600" dirty="0">
                <a:latin typeface="Times New Roman" panose="02020603050405020304" pitchFamily="18" charset="0"/>
                <a:cs typeface="Times New Roman" panose="02020603050405020304" pitchFamily="18" charset="0"/>
              </a:rPr>
              <a:t>What’s rewarded gets repeated </a:t>
            </a:r>
          </a:p>
          <a:p>
            <a:pPr>
              <a:buNone/>
            </a:pPr>
            <a:r>
              <a:rPr lang="en-US" sz="7600" dirty="0">
                <a:latin typeface="Times New Roman" panose="02020603050405020304" pitchFamily="18" charset="0"/>
                <a:cs typeface="Times New Roman" panose="02020603050405020304" pitchFamily="18" charset="0"/>
              </a:rPr>
              <a:t>yes it’s true. </a:t>
            </a:r>
          </a:p>
          <a:p>
            <a:pPr>
              <a:buNone/>
            </a:pPr>
            <a:endParaRPr lang="en-US" sz="7600" dirty="0">
              <a:latin typeface="Times New Roman" panose="02020603050405020304" pitchFamily="18" charset="0"/>
              <a:cs typeface="Times New Roman" panose="02020603050405020304" pitchFamily="18" charset="0"/>
            </a:endParaRPr>
          </a:p>
          <a:p>
            <a:pPr>
              <a:buNone/>
            </a:pPr>
            <a:r>
              <a:rPr lang="en-US" sz="7600" dirty="0">
                <a:latin typeface="Times New Roman" panose="02020603050405020304" pitchFamily="18" charset="0"/>
                <a:cs typeface="Times New Roman" panose="02020603050405020304" pitchFamily="18" charset="0"/>
              </a:rPr>
              <a:t>We reinforce and affirm </a:t>
            </a:r>
          </a:p>
          <a:p>
            <a:pPr>
              <a:buNone/>
            </a:pPr>
            <a:r>
              <a:rPr lang="en-US" sz="7600" dirty="0">
                <a:latin typeface="Times New Roman" panose="02020603050405020304" pitchFamily="18" charset="0"/>
                <a:cs typeface="Times New Roman" panose="02020603050405020304" pitchFamily="18" charset="0"/>
              </a:rPr>
              <a:t>So our brains can learn. </a:t>
            </a:r>
          </a:p>
          <a:p>
            <a:pPr>
              <a:buNone/>
            </a:pPr>
            <a:endParaRPr lang="en-US" sz="7600" dirty="0">
              <a:latin typeface="Times New Roman" panose="02020603050405020304" pitchFamily="18" charset="0"/>
              <a:cs typeface="Times New Roman" panose="02020603050405020304" pitchFamily="18" charset="0"/>
            </a:endParaRPr>
          </a:p>
          <a:p>
            <a:pPr>
              <a:buNone/>
            </a:pPr>
            <a:r>
              <a:rPr lang="en-US" sz="7600" dirty="0">
                <a:latin typeface="Times New Roman" panose="02020603050405020304" pitchFamily="18" charset="0"/>
                <a:cs typeface="Times New Roman" panose="02020603050405020304" pitchFamily="18" charset="0"/>
              </a:rPr>
              <a:t>What’s rewarded gets repeated </a:t>
            </a:r>
          </a:p>
          <a:p>
            <a:pPr>
              <a:buNone/>
            </a:pPr>
            <a:r>
              <a:rPr lang="en-US" sz="7600" dirty="0">
                <a:latin typeface="Times New Roman" panose="02020603050405020304" pitchFamily="18" charset="0"/>
                <a:cs typeface="Times New Roman" panose="02020603050405020304" pitchFamily="18" charset="0"/>
              </a:rPr>
              <a:t>yes it’s true. </a:t>
            </a:r>
          </a:p>
          <a:p>
            <a:pPr>
              <a:buNone/>
            </a:pPr>
            <a:endParaRPr lang="en-US" dirty="0"/>
          </a:p>
        </p:txBody>
      </p:sp>
      <p:pic>
        <p:nvPicPr>
          <p:cNvPr id="44034" name="Picture 2" descr="C:\Users\hharlan\AppData\Local\Microsoft\Windows\Temporary Internet Files\Content.IE5\U47F8P3J\600px-Simple_Music.svg[1].png"/>
          <p:cNvPicPr>
            <a:picLocks noChangeAspect="1" noChangeArrowheads="1"/>
          </p:cNvPicPr>
          <p:nvPr/>
        </p:nvPicPr>
        <p:blipFill>
          <a:blip r:embed="rId2" cstate="print"/>
          <a:srcRect/>
          <a:stretch>
            <a:fillRect/>
          </a:stretch>
        </p:blipFill>
        <p:spPr bwMode="auto">
          <a:xfrm>
            <a:off x="9966944" y="4321893"/>
            <a:ext cx="421695" cy="562260"/>
          </a:xfrm>
          <a:prstGeom prst="rect">
            <a:avLst/>
          </a:prstGeom>
          <a:noFill/>
        </p:spPr>
      </p:pic>
      <p:pic>
        <p:nvPicPr>
          <p:cNvPr id="44035" name="Picture 3" descr="C:\Users\hharlan\AppData\Local\Microsoft\Windows\Temporary Internet Files\Content.IE5\0F5A7QRV\smiley-face[1].jpg"/>
          <p:cNvPicPr>
            <a:picLocks noChangeAspect="1" noChangeArrowheads="1"/>
          </p:cNvPicPr>
          <p:nvPr/>
        </p:nvPicPr>
        <p:blipFill>
          <a:blip r:embed="rId3" cstate="print"/>
          <a:srcRect/>
          <a:stretch>
            <a:fillRect/>
          </a:stretch>
        </p:blipFill>
        <p:spPr bwMode="auto">
          <a:xfrm>
            <a:off x="1218609" y="511410"/>
            <a:ext cx="1169504" cy="1217520"/>
          </a:xfrm>
          <a:prstGeom prst="rect">
            <a:avLst/>
          </a:prstGeom>
          <a:noFill/>
        </p:spPr>
      </p:pic>
      <p:pic>
        <p:nvPicPr>
          <p:cNvPr id="7" name="Picture 2" descr="C:\Users\hharlan\AppData\Local\Microsoft\Windows\Temporary Internet Files\Content.IE5\2RA1JHC2\lag-u700c[1].jpg"/>
          <p:cNvPicPr>
            <a:picLocks noChangeAspect="1" noChangeArrowheads="1"/>
          </p:cNvPicPr>
          <p:nvPr/>
        </p:nvPicPr>
        <p:blipFill>
          <a:blip r:embed="rId4" cstate="print"/>
          <a:srcRect/>
          <a:stretch>
            <a:fillRect/>
          </a:stretch>
        </p:blipFill>
        <p:spPr bwMode="auto">
          <a:xfrm rot="1322824">
            <a:off x="969872" y="3631473"/>
            <a:ext cx="1457325" cy="1943100"/>
          </a:xfrm>
          <a:prstGeom prst="rect">
            <a:avLst/>
          </a:prstGeom>
          <a:noFill/>
        </p:spPr>
      </p:pic>
      <p:pic>
        <p:nvPicPr>
          <p:cNvPr id="10" name="Picture 2" descr="C:\Users\hharlan\AppData\Local\Microsoft\Windows\Temporary Internet Files\Content.IE5\U47F8P3J\600px-Simple_Music.svg[1].png">
            <a:extLst>
              <a:ext uri="{FF2B5EF4-FFF2-40B4-BE49-F238E27FC236}">
                <a16:creationId xmlns:a16="http://schemas.microsoft.com/office/drawing/2014/main" id="{94731AEA-4636-4811-BF69-4A973A3043D8}"/>
              </a:ext>
            </a:extLst>
          </p:cNvPr>
          <p:cNvPicPr>
            <a:picLocks noChangeAspect="1" noChangeArrowheads="1"/>
          </p:cNvPicPr>
          <p:nvPr/>
        </p:nvPicPr>
        <p:blipFill>
          <a:blip r:embed="rId2" cstate="print"/>
          <a:srcRect/>
          <a:stretch>
            <a:fillRect/>
          </a:stretch>
        </p:blipFill>
        <p:spPr bwMode="auto">
          <a:xfrm>
            <a:off x="9966944" y="1166670"/>
            <a:ext cx="421695" cy="562260"/>
          </a:xfrm>
          <a:prstGeom prst="rect">
            <a:avLst/>
          </a:prstGeom>
          <a:noFill/>
        </p:spPr>
      </p:pic>
      <p:sp>
        <p:nvSpPr>
          <p:cNvPr id="4" name="TextBox 3">
            <a:extLst>
              <a:ext uri="{FF2B5EF4-FFF2-40B4-BE49-F238E27FC236}">
                <a16:creationId xmlns:a16="http://schemas.microsoft.com/office/drawing/2014/main" id="{C7FB391F-E81B-49B0-9AD0-E5C283C5F853}"/>
              </a:ext>
            </a:extLst>
          </p:cNvPr>
          <p:cNvSpPr txBox="1"/>
          <p:nvPr/>
        </p:nvSpPr>
        <p:spPr>
          <a:xfrm>
            <a:off x="212035" y="1728930"/>
            <a:ext cx="3360630" cy="1569660"/>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Tune: </a:t>
            </a:r>
          </a:p>
          <a:p>
            <a:r>
              <a:rPr lang="en-US" sz="3200" b="1" dirty="0">
                <a:solidFill>
                  <a:schemeClr val="bg1"/>
                </a:solidFill>
                <a:latin typeface="Times New Roman" panose="02020603050405020304" pitchFamily="18" charset="0"/>
                <a:cs typeface="Times New Roman" panose="02020603050405020304" pitchFamily="18" charset="0"/>
              </a:rPr>
              <a:t>If You’re Happy and You Know It. </a:t>
            </a:r>
          </a:p>
        </p:txBody>
      </p:sp>
    </p:spTree>
    <p:extLst>
      <p:ext uri="{BB962C8B-B14F-4D97-AF65-F5344CB8AC3E}">
        <p14:creationId xmlns:p14="http://schemas.microsoft.com/office/powerpoint/2010/main" val="1144983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600200"/>
            <a:ext cx="6934200" cy="868362"/>
          </a:xfrm>
        </p:spPr>
        <p:txBody>
          <a:bodyPr>
            <a:normAutofit fontScale="90000"/>
          </a:bodyPr>
          <a:lstStyle/>
          <a:p>
            <a:pPr algn="ctr"/>
            <a:r>
              <a:rPr lang="en-US" dirty="0"/>
              <a:t>To the tune </a:t>
            </a:r>
            <a:br>
              <a:rPr lang="en-US" dirty="0"/>
            </a:br>
            <a:r>
              <a:rPr lang="en-US" dirty="0"/>
              <a:t>“If You're Happy &amp; You Know It”</a:t>
            </a:r>
            <a:br>
              <a:rPr lang="en-US" dirty="0"/>
            </a:br>
            <a:r>
              <a:rPr lang="en-US" dirty="0"/>
              <a:t>PREVENTION</a:t>
            </a:r>
            <a:br>
              <a:rPr lang="en-US" dirty="0"/>
            </a:br>
            <a:br>
              <a:rPr lang="en-US" i="1" dirty="0"/>
            </a:br>
            <a:endParaRPr lang="en-US" i="1" dirty="0"/>
          </a:p>
        </p:txBody>
      </p:sp>
      <p:sp>
        <p:nvSpPr>
          <p:cNvPr id="3" name="Content Placeholder 2"/>
          <p:cNvSpPr>
            <a:spLocks noGrp="1"/>
          </p:cNvSpPr>
          <p:nvPr>
            <p:ph idx="1"/>
          </p:nvPr>
        </p:nvSpPr>
        <p:spPr>
          <a:xfrm>
            <a:off x="3572665" y="493165"/>
            <a:ext cx="8227203" cy="5963189"/>
          </a:xfrm>
        </p:spPr>
        <p:txBody>
          <a:bodyPr anchor="t" anchorCtr="0">
            <a:normAutofit lnSpcReduction="10000"/>
          </a:bodyPr>
          <a:lstStyle/>
          <a:p>
            <a:pPr>
              <a:lnSpc>
                <a:spcPct val="100000"/>
              </a:lnSpc>
              <a:buNone/>
            </a:pPr>
            <a:r>
              <a:rPr lang="en-US" sz="3600" dirty="0">
                <a:latin typeface="Times New Roman" panose="02020603050405020304" pitchFamily="18" charset="0"/>
                <a:cs typeface="Times New Roman" panose="02020603050405020304" pitchFamily="18" charset="0"/>
              </a:rPr>
              <a:t>What’s rewarded gets repeated </a:t>
            </a:r>
          </a:p>
          <a:p>
            <a:pPr>
              <a:lnSpc>
                <a:spcPct val="100000"/>
              </a:lnSpc>
              <a:buNone/>
            </a:pPr>
            <a:r>
              <a:rPr lang="en-US" sz="3600" dirty="0">
                <a:latin typeface="Times New Roman" panose="02020603050405020304" pitchFamily="18" charset="0"/>
                <a:cs typeface="Times New Roman" panose="02020603050405020304" pitchFamily="18" charset="0"/>
              </a:rPr>
              <a:t>yes it’s true. </a:t>
            </a:r>
          </a:p>
          <a:p>
            <a:pPr>
              <a:buNone/>
            </a:pPr>
            <a:endParaRPr lang="en-US" sz="1000" dirty="0">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What’s rewarded gets repeated </a:t>
            </a:r>
          </a:p>
          <a:p>
            <a:pPr>
              <a:buNone/>
            </a:pPr>
            <a:r>
              <a:rPr lang="en-US" sz="3600" dirty="0">
                <a:latin typeface="Times New Roman" panose="02020603050405020304" pitchFamily="18" charset="0"/>
                <a:cs typeface="Times New Roman" panose="02020603050405020304" pitchFamily="18" charset="0"/>
              </a:rPr>
              <a:t>yes it’s true. </a:t>
            </a:r>
          </a:p>
          <a:p>
            <a:pPr>
              <a:buNone/>
            </a:pPr>
            <a:endParaRPr lang="en-US" sz="1000" dirty="0">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But alcohol and drugs and change the   neuropathways in our brains.  </a:t>
            </a:r>
          </a:p>
          <a:p>
            <a:pPr>
              <a:buNone/>
            </a:pPr>
            <a:endParaRPr lang="en-US" sz="3600" dirty="0">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What’s rewarded gets repeated </a:t>
            </a:r>
          </a:p>
          <a:p>
            <a:pPr>
              <a:buNone/>
            </a:pPr>
            <a:r>
              <a:rPr lang="en-US" sz="3600" dirty="0">
                <a:latin typeface="Times New Roman" panose="02020603050405020304" pitchFamily="18" charset="0"/>
                <a:cs typeface="Times New Roman" panose="02020603050405020304" pitchFamily="18" charset="0"/>
              </a:rPr>
              <a:t>yes it’s true. </a:t>
            </a:r>
          </a:p>
          <a:p>
            <a:pPr>
              <a:buNone/>
            </a:pPr>
            <a:endParaRPr lang="en-US" dirty="0"/>
          </a:p>
        </p:txBody>
      </p:sp>
      <p:pic>
        <p:nvPicPr>
          <p:cNvPr id="44034" name="Picture 2" descr="C:\Users\hharlan\AppData\Local\Microsoft\Windows\Temporary Internet Files\Content.IE5\U47F8P3J\600px-Simple_Music.svg[1].png"/>
          <p:cNvPicPr>
            <a:picLocks noChangeAspect="1" noChangeArrowheads="1"/>
          </p:cNvPicPr>
          <p:nvPr/>
        </p:nvPicPr>
        <p:blipFill>
          <a:blip r:embed="rId2" cstate="print"/>
          <a:srcRect/>
          <a:stretch>
            <a:fillRect/>
          </a:stretch>
        </p:blipFill>
        <p:spPr bwMode="auto">
          <a:xfrm>
            <a:off x="9966944" y="4321893"/>
            <a:ext cx="421695" cy="562260"/>
          </a:xfrm>
          <a:prstGeom prst="rect">
            <a:avLst/>
          </a:prstGeom>
          <a:noFill/>
        </p:spPr>
      </p:pic>
      <p:pic>
        <p:nvPicPr>
          <p:cNvPr id="7" name="Picture 2" descr="C:\Users\hharlan\AppData\Local\Microsoft\Windows\Temporary Internet Files\Content.IE5\2RA1JHC2\lag-u700c[1].jpg"/>
          <p:cNvPicPr>
            <a:picLocks noChangeAspect="1" noChangeArrowheads="1"/>
          </p:cNvPicPr>
          <p:nvPr/>
        </p:nvPicPr>
        <p:blipFill>
          <a:blip r:embed="rId3" cstate="print"/>
          <a:srcRect/>
          <a:stretch>
            <a:fillRect/>
          </a:stretch>
        </p:blipFill>
        <p:spPr bwMode="auto">
          <a:xfrm rot="1322824">
            <a:off x="969872" y="3631473"/>
            <a:ext cx="1457325" cy="1943100"/>
          </a:xfrm>
          <a:prstGeom prst="rect">
            <a:avLst/>
          </a:prstGeom>
          <a:noFill/>
        </p:spPr>
      </p:pic>
      <p:pic>
        <p:nvPicPr>
          <p:cNvPr id="10" name="Picture 2" descr="C:\Users\hharlan\AppData\Local\Microsoft\Windows\Temporary Internet Files\Content.IE5\U47F8P3J\600px-Simple_Music.svg[1].png">
            <a:extLst>
              <a:ext uri="{FF2B5EF4-FFF2-40B4-BE49-F238E27FC236}">
                <a16:creationId xmlns:a16="http://schemas.microsoft.com/office/drawing/2014/main" id="{94731AEA-4636-4811-BF69-4A973A3043D8}"/>
              </a:ext>
            </a:extLst>
          </p:cNvPr>
          <p:cNvPicPr>
            <a:picLocks noChangeAspect="1" noChangeArrowheads="1"/>
          </p:cNvPicPr>
          <p:nvPr/>
        </p:nvPicPr>
        <p:blipFill>
          <a:blip r:embed="rId2" cstate="print"/>
          <a:srcRect/>
          <a:stretch>
            <a:fillRect/>
          </a:stretch>
        </p:blipFill>
        <p:spPr bwMode="auto">
          <a:xfrm>
            <a:off x="9966944" y="1166670"/>
            <a:ext cx="421695" cy="562260"/>
          </a:xfrm>
          <a:prstGeom prst="rect">
            <a:avLst/>
          </a:prstGeom>
          <a:noFill/>
        </p:spPr>
      </p:pic>
      <p:pic>
        <p:nvPicPr>
          <p:cNvPr id="9" name="Picture 2" descr="C:\Users\hharlan\AppData\Local\Microsoft\Windows\Temporary Internet Files\Content.IE5\OG283U3S\Sert_-_sad_smile.svg[1].png">
            <a:extLst>
              <a:ext uri="{FF2B5EF4-FFF2-40B4-BE49-F238E27FC236}">
                <a16:creationId xmlns:a16="http://schemas.microsoft.com/office/drawing/2014/main" id="{4EC57E5F-7554-4D62-8B3F-324A36E0967E}"/>
              </a:ext>
            </a:extLst>
          </p:cNvPr>
          <p:cNvPicPr>
            <a:picLocks noChangeAspect="1" noChangeArrowheads="1"/>
          </p:cNvPicPr>
          <p:nvPr/>
        </p:nvPicPr>
        <p:blipFill>
          <a:blip r:embed="rId4" cstate="print"/>
          <a:srcRect/>
          <a:stretch>
            <a:fillRect/>
          </a:stretch>
        </p:blipFill>
        <p:spPr bwMode="auto">
          <a:xfrm flipH="1">
            <a:off x="827894" y="1080954"/>
            <a:ext cx="1910710" cy="2257404"/>
          </a:xfrm>
          <a:prstGeom prst="rect">
            <a:avLst/>
          </a:prstGeom>
          <a:noFill/>
        </p:spPr>
      </p:pic>
    </p:spTree>
    <p:extLst>
      <p:ext uri="{BB962C8B-B14F-4D97-AF65-F5344CB8AC3E}">
        <p14:creationId xmlns:p14="http://schemas.microsoft.com/office/powerpoint/2010/main" val="1118340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600200"/>
            <a:ext cx="6934200" cy="868362"/>
          </a:xfrm>
        </p:spPr>
        <p:txBody>
          <a:bodyPr>
            <a:normAutofit fontScale="90000"/>
          </a:bodyPr>
          <a:lstStyle/>
          <a:p>
            <a:pPr algn="ctr"/>
            <a:r>
              <a:rPr lang="en-US" dirty="0"/>
              <a:t>To the tune </a:t>
            </a:r>
            <a:br>
              <a:rPr lang="en-US" dirty="0"/>
            </a:br>
            <a:r>
              <a:rPr lang="en-US" dirty="0"/>
              <a:t>“If You're Happy &amp; You Know It”</a:t>
            </a:r>
            <a:br>
              <a:rPr lang="en-US" dirty="0"/>
            </a:br>
            <a:r>
              <a:rPr lang="en-US" dirty="0"/>
              <a:t>PREVENTION</a:t>
            </a:r>
            <a:br>
              <a:rPr lang="en-US" dirty="0"/>
            </a:br>
            <a:br>
              <a:rPr lang="en-US" i="1" dirty="0"/>
            </a:br>
            <a:endParaRPr lang="en-US" i="1" dirty="0"/>
          </a:p>
        </p:txBody>
      </p:sp>
      <p:sp>
        <p:nvSpPr>
          <p:cNvPr id="3" name="Content Placeholder 2"/>
          <p:cNvSpPr>
            <a:spLocks noGrp="1"/>
          </p:cNvSpPr>
          <p:nvPr>
            <p:ph idx="1"/>
          </p:nvPr>
        </p:nvSpPr>
        <p:spPr>
          <a:xfrm>
            <a:off x="3572665" y="493165"/>
            <a:ext cx="8227203" cy="5963189"/>
          </a:xfrm>
        </p:spPr>
        <p:txBody>
          <a:bodyPr>
            <a:normAutofit fontScale="47500" lnSpcReduction="20000"/>
          </a:bodyPr>
          <a:lstStyle/>
          <a:p>
            <a:pPr>
              <a:buNone/>
            </a:pPr>
            <a:r>
              <a:rPr lang="en-US" sz="7600" dirty="0">
                <a:latin typeface="Times New Roman" panose="02020603050405020304" pitchFamily="18" charset="0"/>
                <a:cs typeface="Times New Roman" panose="02020603050405020304" pitchFamily="18" charset="0"/>
              </a:rPr>
              <a:t>What’s rewarded gets repeated </a:t>
            </a:r>
          </a:p>
          <a:p>
            <a:pPr>
              <a:buNone/>
            </a:pPr>
            <a:r>
              <a:rPr lang="en-US" sz="7600" dirty="0">
                <a:latin typeface="Times New Roman" panose="02020603050405020304" pitchFamily="18" charset="0"/>
                <a:cs typeface="Times New Roman" panose="02020603050405020304" pitchFamily="18" charset="0"/>
              </a:rPr>
              <a:t>yes it’s true. </a:t>
            </a:r>
          </a:p>
          <a:p>
            <a:pPr>
              <a:buNone/>
            </a:pPr>
            <a:endParaRPr lang="en-US" sz="7600" dirty="0">
              <a:latin typeface="Times New Roman" panose="02020603050405020304" pitchFamily="18" charset="0"/>
              <a:cs typeface="Times New Roman" panose="02020603050405020304" pitchFamily="18" charset="0"/>
            </a:endParaRPr>
          </a:p>
          <a:p>
            <a:pPr>
              <a:buNone/>
            </a:pPr>
            <a:r>
              <a:rPr lang="en-US" sz="7600" dirty="0">
                <a:latin typeface="Times New Roman" panose="02020603050405020304" pitchFamily="18" charset="0"/>
                <a:cs typeface="Times New Roman" panose="02020603050405020304" pitchFamily="18" charset="0"/>
              </a:rPr>
              <a:t>What’s rewarded gets repeated </a:t>
            </a:r>
          </a:p>
          <a:p>
            <a:pPr>
              <a:buNone/>
            </a:pPr>
            <a:r>
              <a:rPr lang="en-US" sz="7600" dirty="0">
                <a:latin typeface="Times New Roman" panose="02020603050405020304" pitchFamily="18" charset="0"/>
                <a:cs typeface="Times New Roman" panose="02020603050405020304" pitchFamily="18" charset="0"/>
              </a:rPr>
              <a:t>yes it’s true. </a:t>
            </a:r>
          </a:p>
          <a:p>
            <a:pPr>
              <a:buNone/>
            </a:pPr>
            <a:endParaRPr lang="en-US" sz="7600" dirty="0">
              <a:latin typeface="Times New Roman" panose="02020603050405020304" pitchFamily="18" charset="0"/>
              <a:cs typeface="Times New Roman" panose="02020603050405020304" pitchFamily="18" charset="0"/>
            </a:endParaRPr>
          </a:p>
          <a:p>
            <a:pPr>
              <a:buNone/>
            </a:pPr>
            <a:r>
              <a:rPr lang="en-US" sz="7600" dirty="0">
                <a:latin typeface="Times New Roman" panose="02020603050405020304" pitchFamily="18" charset="0"/>
                <a:cs typeface="Times New Roman" panose="02020603050405020304" pitchFamily="18" charset="0"/>
              </a:rPr>
              <a:t>We reinforce and affirm </a:t>
            </a:r>
          </a:p>
          <a:p>
            <a:pPr>
              <a:buNone/>
            </a:pPr>
            <a:r>
              <a:rPr lang="en-US" sz="7600" dirty="0">
                <a:latin typeface="Times New Roman" panose="02020603050405020304" pitchFamily="18" charset="0"/>
                <a:cs typeface="Times New Roman" panose="02020603050405020304" pitchFamily="18" charset="0"/>
              </a:rPr>
              <a:t>So our brains can learn. </a:t>
            </a:r>
          </a:p>
          <a:p>
            <a:pPr>
              <a:buNone/>
            </a:pPr>
            <a:endParaRPr lang="en-US" sz="7600" dirty="0">
              <a:latin typeface="Times New Roman" panose="02020603050405020304" pitchFamily="18" charset="0"/>
              <a:cs typeface="Times New Roman" panose="02020603050405020304" pitchFamily="18" charset="0"/>
            </a:endParaRPr>
          </a:p>
          <a:p>
            <a:pPr>
              <a:buNone/>
            </a:pPr>
            <a:r>
              <a:rPr lang="en-US" sz="7600" dirty="0">
                <a:latin typeface="Times New Roman" panose="02020603050405020304" pitchFamily="18" charset="0"/>
                <a:cs typeface="Times New Roman" panose="02020603050405020304" pitchFamily="18" charset="0"/>
              </a:rPr>
              <a:t>What’s rewarded gets repeated </a:t>
            </a:r>
          </a:p>
          <a:p>
            <a:pPr>
              <a:buNone/>
            </a:pPr>
            <a:r>
              <a:rPr lang="en-US" sz="7600" dirty="0">
                <a:latin typeface="Times New Roman" panose="02020603050405020304" pitchFamily="18" charset="0"/>
                <a:cs typeface="Times New Roman" panose="02020603050405020304" pitchFamily="18" charset="0"/>
              </a:rPr>
              <a:t>yes it’s true. </a:t>
            </a:r>
          </a:p>
          <a:p>
            <a:pPr>
              <a:buNone/>
            </a:pPr>
            <a:endParaRPr lang="en-US" dirty="0"/>
          </a:p>
        </p:txBody>
      </p:sp>
      <p:pic>
        <p:nvPicPr>
          <p:cNvPr id="44034" name="Picture 2" descr="C:\Users\hharlan\AppData\Local\Microsoft\Windows\Temporary Internet Files\Content.IE5\U47F8P3J\600px-Simple_Music.svg[1].png"/>
          <p:cNvPicPr>
            <a:picLocks noChangeAspect="1" noChangeArrowheads="1"/>
          </p:cNvPicPr>
          <p:nvPr/>
        </p:nvPicPr>
        <p:blipFill>
          <a:blip r:embed="rId2" cstate="print"/>
          <a:srcRect/>
          <a:stretch>
            <a:fillRect/>
          </a:stretch>
        </p:blipFill>
        <p:spPr bwMode="auto">
          <a:xfrm>
            <a:off x="9966944" y="4321893"/>
            <a:ext cx="421695" cy="562260"/>
          </a:xfrm>
          <a:prstGeom prst="rect">
            <a:avLst/>
          </a:prstGeom>
          <a:noFill/>
        </p:spPr>
      </p:pic>
      <p:pic>
        <p:nvPicPr>
          <p:cNvPr id="44035" name="Picture 3" descr="C:\Users\hharlan\AppData\Local\Microsoft\Windows\Temporary Internet Files\Content.IE5\0F5A7QRV\smiley-face[1].jpg"/>
          <p:cNvPicPr>
            <a:picLocks noChangeAspect="1" noChangeArrowheads="1"/>
          </p:cNvPicPr>
          <p:nvPr/>
        </p:nvPicPr>
        <p:blipFill>
          <a:blip r:embed="rId3" cstate="print"/>
          <a:srcRect/>
          <a:stretch>
            <a:fillRect/>
          </a:stretch>
        </p:blipFill>
        <p:spPr bwMode="auto">
          <a:xfrm>
            <a:off x="343314" y="381000"/>
            <a:ext cx="1169504" cy="1217520"/>
          </a:xfrm>
          <a:prstGeom prst="rect">
            <a:avLst/>
          </a:prstGeom>
          <a:noFill/>
        </p:spPr>
      </p:pic>
      <p:pic>
        <p:nvPicPr>
          <p:cNvPr id="7" name="Picture 2" descr="C:\Users\hharlan\AppData\Local\Microsoft\Windows\Temporary Internet Files\Content.IE5\2RA1JHC2\lag-u700c[1].jpg"/>
          <p:cNvPicPr>
            <a:picLocks noChangeAspect="1" noChangeArrowheads="1"/>
          </p:cNvPicPr>
          <p:nvPr/>
        </p:nvPicPr>
        <p:blipFill>
          <a:blip r:embed="rId4" cstate="print"/>
          <a:srcRect/>
          <a:stretch>
            <a:fillRect/>
          </a:stretch>
        </p:blipFill>
        <p:spPr bwMode="auto">
          <a:xfrm rot="1322824">
            <a:off x="969872" y="3631473"/>
            <a:ext cx="1457325" cy="1943100"/>
          </a:xfrm>
          <a:prstGeom prst="rect">
            <a:avLst/>
          </a:prstGeom>
          <a:noFill/>
        </p:spPr>
      </p:pic>
      <p:pic>
        <p:nvPicPr>
          <p:cNvPr id="10" name="Picture 2" descr="C:\Users\hharlan\AppData\Local\Microsoft\Windows\Temporary Internet Files\Content.IE5\U47F8P3J\600px-Simple_Music.svg[1].png">
            <a:extLst>
              <a:ext uri="{FF2B5EF4-FFF2-40B4-BE49-F238E27FC236}">
                <a16:creationId xmlns:a16="http://schemas.microsoft.com/office/drawing/2014/main" id="{94731AEA-4636-4811-BF69-4A973A3043D8}"/>
              </a:ext>
            </a:extLst>
          </p:cNvPr>
          <p:cNvPicPr>
            <a:picLocks noChangeAspect="1" noChangeArrowheads="1"/>
          </p:cNvPicPr>
          <p:nvPr/>
        </p:nvPicPr>
        <p:blipFill>
          <a:blip r:embed="rId2" cstate="print"/>
          <a:srcRect/>
          <a:stretch>
            <a:fillRect/>
          </a:stretch>
        </p:blipFill>
        <p:spPr bwMode="auto">
          <a:xfrm>
            <a:off x="9966944" y="1166670"/>
            <a:ext cx="421695" cy="562260"/>
          </a:xfrm>
          <a:prstGeom prst="rect">
            <a:avLst/>
          </a:prstGeom>
          <a:noFill/>
        </p:spPr>
      </p:pic>
      <p:sp>
        <p:nvSpPr>
          <p:cNvPr id="4" name="TextBox 3">
            <a:extLst>
              <a:ext uri="{FF2B5EF4-FFF2-40B4-BE49-F238E27FC236}">
                <a16:creationId xmlns:a16="http://schemas.microsoft.com/office/drawing/2014/main" id="{C7FB391F-E81B-49B0-9AD0-E5C283C5F853}"/>
              </a:ext>
            </a:extLst>
          </p:cNvPr>
          <p:cNvSpPr txBox="1"/>
          <p:nvPr/>
        </p:nvSpPr>
        <p:spPr>
          <a:xfrm rot="21053678">
            <a:off x="333394" y="2302450"/>
            <a:ext cx="3360630" cy="707886"/>
          </a:xfrm>
          <a:prstGeom prst="rect">
            <a:avLst/>
          </a:prstGeom>
          <a:noFill/>
        </p:spPr>
        <p:txBody>
          <a:bodyPr wrap="square" rtlCol="0">
            <a:spAutoFit/>
          </a:bodyPr>
          <a:lstStyle/>
          <a:p>
            <a:r>
              <a:rPr lang="en-US" sz="4000" b="1" dirty="0">
                <a:solidFill>
                  <a:srgbClr val="FFFF00"/>
                </a:solidFill>
                <a:latin typeface="Times New Roman" panose="02020603050405020304" pitchFamily="18" charset="0"/>
                <a:cs typeface="Times New Roman" panose="02020603050405020304" pitchFamily="18" charset="0"/>
              </a:rPr>
              <a:t>Recovery!</a:t>
            </a:r>
          </a:p>
        </p:txBody>
      </p:sp>
    </p:spTree>
    <p:extLst>
      <p:ext uri="{BB962C8B-B14F-4D97-AF65-F5344CB8AC3E}">
        <p14:creationId xmlns:p14="http://schemas.microsoft.com/office/powerpoint/2010/main" val="223838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E5B873D-93E1-433B-8449-CA8D2CBE02D4}"/>
              </a:ext>
            </a:extLst>
          </p:cNvPr>
          <p:cNvSpPr txBox="1"/>
          <p:nvPr/>
        </p:nvSpPr>
        <p:spPr>
          <a:xfrm>
            <a:off x="3667539" y="548580"/>
            <a:ext cx="7017026" cy="6463308"/>
          </a:xfrm>
          <a:prstGeom prst="rect">
            <a:avLst/>
          </a:prstGeom>
          <a:noFill/>
        </p:spPr>
        <p:txBody>
          <a:bodyPr wrap="square" rtlCol="0">
            <a:spAutoFit/>
          </a:bodyPr>
          <a:lstStyle/>
          <a:p>
            <a:pPr marL="571500" indent="-285750" fontAlgn="base">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  Understand how substance use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disorders (SUD or addictions) are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chronic brain diseases and how they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develop.  </a:t>
            </a:r>
          </a:p>
          <a:p>
            <a:pPr marL="285750" fontAlgn="base"/>
            <a:endParaRPr lang="en-US" sz="2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Discover the ways age and trauma create higher vulnerability to alcohol, tobacco and other drugs and for developing a SUD.</a:t>
            </a:r>
          </a:p>
          <a:p>
            <a:pPr marL="285750" fontAlgn="base"/>
            <a:endParaRPr lang="en-US" sz="2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r>
              <a:rPr lang="en-US" sz="2800" dirty="0">
                <a:solidFill>
                  <a:schemeClr val="bg1">
                    <a:lumMod val="85000"/>
                  </a:schemeClr>
                </a:solidFill>
                <a:latin typeface="Times New Roman" panose="02020603050405020304" pitchFamily="18" charset="0"/>
                <a:cs typeface="Times New Roman" panose="02020603050405020304" pitchFamily="18" charset="0"/>
              </a:rPr>
              <a:t>Learn at least 2 evidence based strategies to enhance primary prevention</a:t>
            </a:r>
            <a:r>
              <a:rPr lang="en-US" sz="2800" dirty="0">
                <a:solidFill>
                  <a:srgbClr val="000000"/>
                </a:solidFill>
                <a:latin typeface="Times New Roman" panose="02020603050405020304" pitchFamily="18" charset="0"/>
                <a:cs typeface="Times New Roman" panose="02020603050405020304" pitchFamily="18" charset="0"/>
              </a:rPr>
              <a:t>.</a:t>
            </a:r>
            <a:endParaRPr lang="en-US" sz="1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1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46A9C8B4-123F-4D73-8D32-B797B7A337DD}"/>
              </a:ext>
            </a:extLst>
          </p:cNvPr>
          <p:cNvPicPr>
            <a:picLocks noGrp="1" noChangeAspect="1"/>
          </p:cNvPicPr>
          <p:nvPr>
            <p:ph idx="1"/>
          </p:nvPr>
        </p:nvPicPr>
        <p:blipFill>
          <a:blip r:embed="rId2"/>
          <a:stretch>
            <a:fillRect/>
          </a:stretch>
        </p:blipFill>
        <p:spPr>
          <a:xfrm>
            <a:off x="9602919" y="335104"/>
            <a:ext cx="2124165" cy="2129800"/>
          </a:xfrm>
          <a:prstGeom prst="rect">
            <a:avLst/>
          </a:prstGeom>
        </p:spPr>
      </p:pic>
    </p:spTree>
    <p:extLst>
      <p:ext uri="{BB962C8B-B14F-4D97-AF65-F5344CB8AC3E}">
        <p14:creationId xmlns:p14="http://schemas.microsoft.com/office/powerpoint/2010/main" val="696889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Age of first use matters—</a:t>
            </a:r>
            <a:br>
              <a:rPr lang="en-US" sz="4800" b="1" dirty="0">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Pediatric</a:t>
            </a:r>
            <a:r>
              <a:rPr lang="en-US" sz="4800" b="1" dirty="0">
                <a:latin typeface="Times New Roman" panose="02020603050405020304" pitchFamily="18" charset="0"/>
                <a:cs typeface="Times New Roman" panose="02020603050405020304" pitchFamily="18" charset="0"/>
              </a:rPr>
              <a:t> Onset disease</a:t>
            </a:r>
          </a:p>
        </p:txBody>
      </p:sp>
      <p:graphicFrame>
        <p:nvGraphicFramePr>
          <p:cNvPr id="8" name="Content Placeholder 7">
            <a:extLst>
              <a:ext uri="{FF2B5EF4-FFF2-40B4-BE49-F238E27FC236}">
                <a16:creationId xmlns:a16="http://schemas.microsoft.com/office/drawing/2014/main" id="{DB15DE2B-362B-463D-B523-ACAB4F340188}"/>
              </a:ext>
            </a:extLst>
          </p:cNvPr>
          <p:cNvGraphicFramePr>
            <a:graphicFrameLocks noGrp="1"/>
          </p:cNvGraphicFramePr>
          <p:nvPr>
            <p:ph idx="1"/>
            <p:extLst>
              <p:ext uri="{D42A27DB-BD31-4B8C-83A1-F6EECF244321}">
                <p14:modId xmlns:p14="http://schemas.microsoft.com/office/powerpoint/2010/main" val="2494146801"/>
              </p:ext>
            </p:extLst>
          </p:nvPr>
        </p:nvGraphicFramePr>
        <p:xfrm>
          <a:off x="3501439" y="0"/>
          <a:ext cx="3738562" cy="617082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19008A9E-AA64-48C1-9D5C-CBA933C170B6}"/>
              </a:ext>
            </a:extLst>
          </p:cNvPr>
          <p:cNvSpPr txBox="1"/>
          <p:nvPr/>
        </p:nvSpPr>
        <p:spPr>
          <a:xfrm>
            <a:off x="3898280" y="366623"/>
            <a:ext cx="3738562" cy="6124754"/>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Use of alcohol, tobacco or other drugs </a:t>
            </a:r>
          </a:p>
          <a:p>
            <a:r>
              <a:rPr lang="en-US" sz="2800" b="1" dirty="0">
                <a:latin typeface="Times New Roman" panose="02020603050405020304" pitchFamily="18" charset="0"/>
                <a:cs typeface="Times New Roman" panose="02020603050405020304" pitchFamily="18" charset="0"/>
              </a:rPr>
              <a:t>Before age 18</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in 4 chance </a:t>
            </a:r>
            <a:r>
              <a:rPr lang="en-US" sz="2800" dirty="0">
                <a:latin typeface="Times New Roman" panose="02020603050405020304" pitchFamily="18" charset="0"/>
                <a:cs typeface="Times New Roman" panose="02020603050405020304" pitchFamily="18" charset="0"/>
              </a:rPr>
              <a:t>of developing a SUD (addiction)</a:t>
            </a:r>
          </a:p>
        </p:txBody>
      </p:sp>
    </p:spTree>
    <p:extLst>
      <p:ext uri="{BB962C8B-B14F-4D97-AF65-F5344CB8AC3E}">
        <p14:creationId xmlns:p14="http://schemas.microsoft.com/office/powerpoint/2010/main" val="3475230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Age of first use matters—</a:t>
            </a:r>
            <a:br>
              <a:rPr lang="en-US" sz="4800" b="1" dirty="0">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Pediatric</a:t>
            </a:r>
            <a:r>
              <a:rPr lang="en-US" sz="4800" b="1" dirty="0">
                <a:latin typeface="Times New Roman" panose="02020603050405020304" pitchFamily="18" charset="0"/>
                <a:cs typeface="Times New Roman" panose="02020603050405020304" pitchFamily="18" charset="0"/>
              </a:rPr>
              <a:t> Onset disease</a:t>
            </a:r>
          </a:p>
        </p:txBody>
      </p:sp>
      <p:graphicFrame>
        <p:nvGraphicFramePr>
          <p:cNvPr id="8" name="Content Placeholder 7">
            <a:extLst>
              <a:ext uri="{FF2B5EF4-FFF2-40B4-BE49-F238E27FC236}">
                <a16:creationId xmlns:a16="http://schemas.microsoft.com/office/drawing/2014/main" id="{DB15DE2B-362B-463D-B523-ACAB4F340188}"/>
              </a:ext>
            </a:extLst>
          </p:cNvPr>
          <p:cNvGraphicFramePr>
            <a:graphicFrameLocks noGrp="1"/>
          </p:cNvGraphicFramePr>
          <p:nvPr>
            <p:ph idx="1"/>
          </p:nvPr>
        </p:nvGraphicFramePr>
        <p:xfrm>
          <a:off x="3501439" y="0"/>
          <a:ext cx="3738562" cy="617082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19008A9E-AA64-48C1-9D5C-CBA933C170B6}"/>
              </a:ext>
            </a:extLst>
          </p:cNvPr>
          <p:cNvSpPr txBox="1"/>
          <p:nvPr/>
        </p:nvSpPr>
        <p:spPr>
          <a:xfrm>
            <a:off x="3898280" y="366623"/>
            <a:ext cx="3738562" cy="6124754"/>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Use of alcohol, tobacco or other drugs </a:t>
            </a:r>
          </a:p>
          <a:p>
            <a:r>
              <a:rPr lang="en-US" sz="2800" b="1" dirty="0">
                <a:latin typeface="Times New Roman" panose="02020603050405020304" pitchFamily="18" charset="0"/>
                <a:cs typeface="Times New Roman" panose="02020603050405020304" pitchFamily="18" charset="0"/>
              </a:rPr>
              <a:t>Before age 18</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in 4 chance </a:t>
            </a:r>
            <a:r>
              <a:rPr lang="en-US" sz="2800" dirty="0">
                <a:latin typeface="Times New Roman" panose="02020603050405020304" pitchFamily="18" charset="0"/>
                <a:cs typeface="Times New Roman" panose="02020603050405020304" pitchFamily="18" charset="0"/>
              </a:rPr>
              <a:t>of developing a SUD (addiction)</a:t>
            </a:r>
          </a:p>
        </p:txBody>
      </p:sp>
      <p:pic>
        <p:nvPicPr>
          <p:cNvPr id="11" name="Picture 10">
            <a:extLst>
              <a:ext uri="{FF2B5EF4-FFF2-40B4-BE49-F238E27FC236}">
                <a16:creationId xmlns:a16="http://schemas.microsoft.com/office/drawing/2014/main" id="{E9380047-3DF8-4A1B-B09F-808728FC95F2}"/>
              </a:ext>
            </a:extLst>
          </p:cNvPr>
          <p:cNvPicPr>
            <a:picLocks noChangeAspect="1"/>
          </p:cNvPicPr>
          <p:nvPr/>
        </p:nvPicPr>
        <p:blipFill rotWithShape="1">
          <a:blip r:embed="rId3"/>
          <a:srcRect l="18293" t="8828" r="-3269" b="5058"/>
          <a:stretch/>
        </p:blipFill>
        <p:spPr>
          <a:xfrm>
            <a:off x="8033683" y="1510748"/>
            <a:ext cx="4756447" cy="3737113"/>
          </a:xfrm>
          <a:prstGeom prst="rect">
            <a:avLst/>
          </a:prstGeom>
        </p:spPr>
      </p:pic>
      <p:sp>
        <p:nvSpPr>
          <p:cNvPr id="12" name="TextBox 11">
            <a:extLst>
              <a:ext uri="{FF2B5EF4-FFF2-40B4-BE49-F238E27FC236}">
                <a16:creationId xmlns:a16="http://schemas.microsoft.com/office/drawing/2014/main" id="{5C86C087-D9C6-454A-B449-CD6817658B73}"/>
              </a:ext>
            </a:extLst>
          </p:cNvPr>
          <p:cNvSpPr txBox="1"/>
          <p:nvPr/>
        </p:nvSpPr>
        <p:spPr>
          <a:xfrm>
            <a:off x="7743146" y="316927"/>
            <a:ext cx="4448854" cy="6124754"/>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Use of alcohol, tobacco or other drugs </a:t>
            </a:r>
          </a:p>
          <a:p>
            <a:r>
              <a:rPr lang="en-US" sz="2800" b="1" dirty="0">
                <a:latin typeface="Times New Roman" panose="02020603050405020304" pitchFamily="18" charset="0"/>
                <a:cs typeface="Times New Roman" panose="02020603050405020304" pitchFamily="18" charset="0"/>
              </a:rPr>
              <a:t>After age 21.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in 25 chance </a:t>
            </a:r>
            <a:r>
              <a:rPr lang="en-US" sz="2800" dirty="0">
                <a:latin typeface="Times New Roman" panose="02020603050405020304" pitchFamily="18" charset="0"/>
                <a:cs typeface="Times New Roman" panose="02020603050405020304" pitchFamily="18" charset="0"/>
              </a:rPr>
              <a:t>of</a:t>
            </a:r>
          </a:p>
          <a:p>
            <a:r>
              <a:rPr lang="en-US" sz="2800" dirty="0">
                <a:latin typeface="Times New Roman" panose="02020603050405020304" pitchFamily="18" charset="0"/>
                <a:cs typeface="Times New Roman" panose="02020603050405020304" pitchFamily="18" charset="0"/>
              </a:rPr>
              <a:t>developing a SUD</a:t>
            </a:r>
          </a:p>
          <a:p>
            <a:r>
              <a:rPr lang="en-US" sz="2800" dirty="0">
                <a:latin typeface="Times New Roman" panose="02020603050405020304" pitchFamily="18" charset="0"/>
                <a:cs typeface="Times New Roman" panose="02020603050405020304" pitchFamily="18" charset="0"/>
              </a:rPr>
              <a:t>(addiction). </a:t>
            </a:r>
          </a:p>
        </p:txBody>
      </p:sp>
      <p:sp>
        <p:nvSpPr>
          <p:cNvPr id="3" name="TextBox 2">
            <a:extLst>
              <a:ext uri="{FF2B5EF4-FFF2-40B4-BE49-F238E27FC236}">
                <a16:creationId xmlns:a16="http://schemas.microsoft.com/office/drawing/2014/main" id="{8C18AE7E-9271-42F4-A41B-8AFB6CCF75D4}"/>
              </a:ext>
            </a:extLst>
          </p:cNvPr>
          <p:cNvSpPr txBox="1"/>
          <p:nvPr/>
        </p:nvSpPr>
        <p:spPr>
          <a:xfrm>
            <a:off x="0" y="6016487"/>
            <a:ext cx="3898280" cy="646331"/>
          </a:xfrm>
          <a:prstGeom prst="rect">
            <a:avLst/>
          </a:prstGeom>
          <a:noFill/>
        </p:spPr>
        <p:txBody>
          <a:bodyPr wrap="square" rtlCol="0">
            <a:spAutoFit/>
          </a:bodyPr>
          <a:lstStyle/>
          <a:p>
            <a:r>
              <a:rPr lang="en-US" dirty="0"/>
              <a:t>National Center on Addiction and Substance Abuse, Columbia University</a:t>
            </a:r>
          </a:p>
        </p:txBody>
      </p:sp>
    </p:spTree>
    <p:extLst>
      <p:ext uri="{BB962C8B-B14F-4D97-AF65-F5344CB8AC3E}">
        <p14:creationId xmlns:p14="http://schemas.microsoft.com/office/powerpoint/2010/main" val="1577717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p:txBody>
          <a:bodyPr anchor="t" anchorCtr="0"/>
          <a:lstStyle/>
          <a:p>
            <a:r>
              <a:rPr lang="en-US" dirty="0">
                <a:latin typeface="Times New Roman" panose="02020603050405020304" pitchFamily="18" charset="0"/>
                <a:cs typeface="Times New Roman" panose="02020603050405020304" pitchFamily="18" charset="0"/>
              </a:rPr>
              <a:t>               </a:t>
            </a:r>
          </a:p>
        </p:txBody>
      </p:sp>
      <p:pic>
        <p:nvPicPr>
          <p:cNvPr id="4" name="Picture 2" descr="Detective Clipart - Sherlock Holmes Cartoon Magnifying Glass , Free ...">
            <a:extLst>
              <a:ext uri="{FF2B5EF4-FFF2-40B4-BE49-F238E27FC236}">
                <a16:creationId xmlns:a16="http://schemas.microsoft.com/office/drawing/2014/main" id="{F53BA297-46F6-4761-878B-BD0D9391E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268" y="349375"/>
            <a:ext cx="2675650" cy="2295236"/>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Merge 4">
            <a:extLst>
              <a:ext uri="{FF2B5EF4-FFF2-40B4-BE49-F238E27FC236}">
                <a16:creationId xmlns:a16="http://schemas.microsoft.com/office/drawing/2014/main" id="{7E4501D5-4CA6-4C00-8B85-93899BCE0AFA}"/>
              </a:ext>
            </a:extLst>
          </p:cNvPr>
          <p:cNvSpPr/>
          <p:nvPr/>
        </p:nvSpPr>
        <p:spPr>
          <a:xfrm rot="8899119">
            <a:off x="6843144" y="1355412"/>
            <a:ext cx="855433" cy="4620339"/>
          </a:xfrm>
          <a:prstGeom prst="flowChartMerg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4DCFC5-DE75-44CD-9402-AA42C5A04716}"/>
              </a:ext>
            </a:extLst>
          </p:cNvPr>
          <p:cNvSpPr txBox="1">
            <a:spLocks/>
          </p:cNvSpPr>
          <p:nvPr/>
        </p:nvSpPr>
        <p:spPr>
          <a:xfrm>
            <a:off x="4039613" y="1241632"/>
            <a:ext cx="7315200" cy="47431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a:solidFill>
                  <a:schemeClr val="tx1"/>
                </a:solidFill>
                <a:latin typeface="Times New Roman" panose="02020603050405020304" pitchFamily="18" charset="0"/>
                <a:cs typeface="Times New Roman" panose="02020603050405020304" pitchFamily="18" charset="0"/>
              </a:rPr>
              <a:t>Now, let’s discover together </a:t>
            </a:r>
            <a:r>
              <a:rPr lang="en-US" dirty="0"/>
              <a:t>. </a:t>
            </a:r>
          </a:p>
          <a:p>
            <a:r>
              <a:rPr lang="en-US" dirty="0"/>
              <a:t> </a:t>
            </a:r>
            <a:r>
              <a:rPr lang="en-US" dirty="0">
                <a:solidFill>
                  <a:schemeClr val="tx1"/>
                </a:solidFill>
                <a:latin typeface="Times New Roman" panose="02020603050405020304" pitchFamily="18" charset="0"/>
                <a:cs typeface="Times New Roman" panose="02020603050405020304" pitchFamily="18" charset="0"/>
              </a:rPr>
              <a:t>how. . </a:t>
            </a:r>
          </a:p>
          <a:p>
            <a:endParaRPr lang="en-US" dirty="0">
              <a:solidFill>
                <a:schemeClr val="tx1"/>
              </a:solidFill>
            </a:endParaRPr>
          </a:p>
          <a:p>
            <a:r>
              <a:rPr lang="en-US" b="1" dirty="0">
                <a:solidFill>
                  <a:schemeClr val="tx1"/>
                </a:solidFill>
                <a:latin typeface="Times New Roman" panose="02020603050405020304" pitchFamily="18" charset="0"/>
                <a:cs typeface="Times New Roman" panose="02020603050405020304" pitchFamily="18" charset="0"/>
              </a:rPr>
              <a:t>                           </a:t>
            </a:r>
          </a:p>
          <a:p>
            <a:pPr algn="ct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882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2. Why </a:t>
            </a:r>
            <a:r>
              <a:rPr lang="en-US" sz="4000" dirty="0">
                <a:solidFill>
                  <a:srgbClr val="FFFF00"/>
                </a:solidFill>
                <a:latin typeface="Times New Roman" panose="02020603050405020304" pitchFamily="18" charset="0"/>
                <a:cs typeface="Times New Roman" panose="02020603050405020304" pitchFamily="18" charset="0"/>
              </a:rPr>
              <a:t>TRAUMA </a:t>
            </a:r>
            <a:r>
              <a:rPr lang="en-US" sz="4000" dirty="0">
                <a:latin typeface="Times New Roman" panose="02020603050405020304" pitchFamily="18" charset="0"/>
                <a:cs typeface="Times New Roman" panose="02020603050405020304" pitchFamily="18" charset="0"/>
              </a:rPr>
              <a:t>increases risk</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3074" name="Picture 2" descr="Top 40 Photos of Sad Boy Images Wallpaper">
            <a:extLst>
              <a:ext uri="{FF2B5EF4-FFF2-40B4-BE49-F238E27FC236}">
                <a16:creationId xmlns:a16="http://schemas.microsoft.com/office/drawing/2014/main" id="{B0C8280B-30A5-45A3-835C-613F9F74433D}"/>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rot="20628249">
            <a:off x="3365229" y="338373"/>
            <a:ext cx="2937867" cy="35954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ymptoms of Depression in Women – Bridges to Recovery">
            <a:extLst>
              <a:ext uri="{FF2B5EF4-FFF2-40B4-BE49-F238E27FC236}">
                <a16:creationId xmlns:a16="http://schemas.microsoft.com/office/drawing/2014/main" id="{35F18F78-9801-46B5-B0E4-BE7521DC2867}"/>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t="2296" r="39950" b="-2296"/>
          <a:stretch/>
        </p:blipFill>
        <p:spPr bwMode="auto">
          <a:xfrm rot="808567">
            <a:off x="4817648" y="3349392"/>
            <a:ext cx="3209603" cy="30030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ve ways to reduce the risk of child abuse - Active Parenting">
            <a:extLst>
              <a:ext uri="{FF2B5EF4-FFF2-40B4-BE49-F238E27FC236}">
                <a16:creationId xmlns:a16="http://schemas.microsoft.com/office/drawing/2014/main" id="{3C7C373F-EEF1-4B0A-9F6B-81A20A5692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PastelsSmooth/>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28150"/>
          <a:stretch/>
        </p:blipFill>
        <p:spPr bwMode="auto">
          <a:xfrm rot="671528">
            <a:off x="7816120" y="2445462"/>
            <a:ext cx="3506403" cy="32519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ad WhatsApp DP 180+ Pics {love} HD | DPwalay | Page 2 of 8">
            <a:extLst>
              <a:ext uri="{FF2B5EF4-FFF2-40B4-BE49-F238E27FC236}">
                <a16:creationId xmlns:a16="http://schemas.microsoft.com/office/drawing/2014/main" id="{D098E42D-3413-4081-8C32-130F2A65A37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PastelsSmooth/>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19910394">
            <a:off x="7360014" y="266910"/>
            <a:ext cx="3075747" cy="307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5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D213E-5659-449E-B507-CD275A3725DC}"/>
              </a:ext>
            </a:extLst>
          </p:cNvPr>
          <p:cNvSpPr>
            <a:spLocks noGrp="1"/>
          </p:cNvSpPr>
          <p:nvPr>
            <p:ph type="title"/>
          </p:nvPr>
        </p:nvSpPr>
        <p:spPr>
          <a:xfrm>
            <a:off x="4622259" y="502227"/>
            <a:ext cx="5330124" cy="4753088"/>
          </a:xfrm>
        </p:spPr>
        <p:txBody>
          <a:bodyPr anchor="t" anchorCtr="0">
            <a:normAutofit/>
          </a:bodyPr>
          <a:lstStyle/>
          <a:p>
            <a:br>
              <a:rPr lang="en-US" sz="4800" dirty="0">
                <a:solidFill>
                  <a:schemeClr val="tx1"/>
                </a:solidFill>
                <a:latin typeface="Times New Roman" panose="02020603050405020304" pitchFamily="18" charset="0"/>
                <a:cs typeface="Times New Roman" panose="02020603050405020304" pitchFamily="18" charset="0"/>
              </a:rPr>
            </a:br>
            <a:r>
              <a:rPr lang="en-US" sz="4800" dirty="0">
                <a:solidFill>
                  <a:schemeClr val="tx1"/>
                </a:solidFill>
                <a:latin typeface="Times New Roman" panose="02020603050405020304" pitchFamily="18" charset="0"/>
                <a:cs typeface="Times New Roman" panose="02020603050405020304" pitchFamily="18" charset="0"/>
              </a:rPr>
              <a:t>Adverse Childhood</a:t>
            </a:r>
            <a:br>
              <a:rPr lang="en-US" sz="4800" dirty="0">
                <a:solidFill>
                  <a:schemeClr val="tx1"/>
                </a:solidFill>
                <a:latin typeface="Times New Roman" panose="02020603050405020304" pitchFamily="18" charset="0"/>
                <a:cs typeface="Times New Roman" panose="02020603050405020304" pitchFamily="18" charset="0"/>
              </a:rPr>
            </a:br>
            <a:r>
              <a:rPr lang="en-US" sz="4800" dirty="0">
                <a:solidFill>
                  <a:schemeClr val="tx1"/>
                </a:solidFill>
                <a:latin typeface="Times New Roman" panose="02020603050405020304" pitchFamily="18" charset="0"/>
                <a:cs typeface="Times New Roman" panose="02020603050405020304" pitchFamily="18" charset="0"/>
              </a:rPr>
              <a:t>Experiences</a:t>
            </a:r>
          </a:p>
        </p:txBody>
      </p:sp>
      <p:pic>
        <p:nvPicPr>
          <p:cNvPr id="4" name="Content Placeholder 3">
            <a:extLst>
              <a:ext uri="{FF2B5EF4-FFF2-40B4-BE49-F238E27FC236}">
                <a16:creationId xmlns:a16="http://schemas.microsoft.com/office/drawing/2014/main" id="{D64B3952-901B-4536-A0FD-BF7EAACF0E77}"/>
              </a:ext>
            </a:extLst>
          </p:cNvPr>
          <p:cNvPicPr>
            <a:picLocks noGrp="1" noChangeAspect="1"/>
          </p:cNvPicPr>
          <p:nvPr>
            <p:ph idx="1"/>
          </p:nvPr>
        </p:nvPicPr>
        <p:blipFill>
          <a:blip r:embed="rId2"/>
          <a:stretch>
            <a:fillRect/>
          </a:stretch>
        </p:blipFill>
        <p:spPr>
          <a:xfrm>
            <a:off x="0" y="3478029"/>
            <a:ext cx="11939081" cy="2487155"/>
          </a:xfrm>
          <a:prstGeom prst="rect">
            <a:avLst/>
          </a:prstGeom>
        </p:spPr>
      </p:pic>
      <p:sp>
        <p:nvSpPr>
          <p:cNvPr id="2" name="TextBox 1">
            <a:extLst>
              <a:ext uri="{FF2B5EF4-FFF2-40B4-BE49-F238E27FC236}">
                <a16:creationId xmlns:a16="http://schemas.microsoft.com/office/drawing/2014/main" id="{CFB15006-FD99-44CA-84C2-90E460E37F11}"/>
              </a:ext>
            </a:extLst>
          </p:cNvPr>
          <p:cNvSpPr txBox="1"/>
          <p:nvPr/>
        </p:nvSpPr>
        <p:spPr>
          <a:xfrm>
            <a:off x="198783" y="974465"/>
            <a:ext cx="2729947" cy="1015663"/>
          </a:xfrm>
          <a:prstGeom prst="rect">
            <a:avLst/>
          </a:prstGeom>
          <a:noFill/>
        </p:spPr>
        <p:txBody>
          <a:bodyPr wrap="square" rtlCol="0">
            <a:spAutoFit/>
          </a:bodyPr>
          <a:lstStyle/>
          <a:p>
            <a:r>
              <a:rPr lang="en-US" sz="6000" dirty="0">
                <a:solidFill>
                  <a:schemeClr val="bg1"/>
                </a:solidFill>
                <a:latin typeface="Times New Roman" panose="02020603050405020304" pitchFamily="18" charset="0"/>
                <a:cs typeface="Times New Roman" panose="02020603050405020304" pitchFamily="18" charset="0"/>
              </a:rPr>
              <a:t>ACEs</a:t>
            </a:r>
            <a:endParaRPr lang="en-US" sz="6000" dirty="0">
              <a:solidFill>
                <a:schemeClr val="bg1"/>
              </a:solidFill>
            </a:endParaRPr>
          </a:p>
        </p:txBody>
      </p:sp>
    </p:spTree>
    <p:extLst>
      <p:ext uri="{BB962C8B-B14F-4D97-AF65-F5344CB8AC3E}">
        <p14:creationId xmlns:p14="http://schemas.microsoft.com/office/powerpoint/2010/main" val="2052199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D213E-5659-449E-B507-CD275A3725DC}"/>
              </a:ext>
            </a:extLst>
          </p:cNvPr>
          <p:cNvSpPr>
            <a:spLocks noGrp="1"/>
          </p:cNvSpPr>
          <p:nvPr>
            <p:ph type="title"/>
          </p:nvPr>
        </p:nvSpPr>
        <p:spPr>
          <a:xfrm>
            <a:off x="4622259" y="502227"/>
            <a:ext cx="5330124" cy="4753088"/>
          </a:xfrm>
        </p:spPr>
        <p:txBody>
          <a:bodyPr anchor="t" anchorCtr="0">
            <a:normAutofit/>
          </a:bodyPr>
          <a:lstStyle/>
          <a:p>
            <a:r>
              <a:rPr lang="en-US" sz="4800" dirty="0">
                <a:solidFill>
                  <a:schemeClr val="tx1"/>
                </a:solidFill>
                <a:latin typeface="Times New Roman" panose="02020603050405020304" pitchFamily="18" charset="0"/>
                <a:cs typeface="Times New Roman" panose="02020603050405020304" pitchFamily="18" charset="0"/>
              </a:rPr>
              <a:t>One point for</a:t>
            </a:r>
            <a:br>
              <a:rPr lang="en-US" sz="4800" dirty="0">
                <a:solidFill>
                  <a:schemeClr val="tx1"/>
                </a:solidFill>
                <a:latin typeface="Times New Roman" panose="02020603050405020304" pitchFamily="18" charset="0"/>
                <a:cs typeface="Times New Roman" panose="02020603050405020304" pitchFamily="18" charset="0"/>
              </a:rPr>
            </a:br>
            <a:r>
              <a:rPr lang="en-US" sz="4800" dirty="0">
                <a:solidFill>
                  <a:schemeClr val="tx1"/>
                </a:solidFill>
                <a:latin typeface="Times New Roman" panose="02020603050405020304" pitchFamily="18" charset="0"/>
                <a:cs typeface="Times New Roman" panose="02020603050405020304" pitchFamily="18" charset="0"/>
              </a:rPr>
              <a:t>every question you answer “yes.”</a:t>
            </a:r>
          </a:p>
        </p:txBody>
      </p:sp>
      <p:pic>
        <p:nvPicPr>
          <p:cNvPr id="4" name="Content Placeholder 3">
            <a:extLst>
              <a:ext uri="{FF2B5EF4-FFF2-40B4-BE49-F238E27FC236}">
                <a16:creationId xmlns:a16="http://schemas.microsoft.com/office/drawing/2014/main" id="{D64B3952-901B-4536-A0FD-BF7EAACF0E77}"/>
              </a:ext>
            </a:extLst>
          </p:cNvPr>
          <p:cNvPicPr>
            <a:picLocks noGrp="1" noChangeAspect="1"/>
          </p:cNvPicPr>
          <p:nvPr>
            <p:ph idx="1"/>
          </p:nvPr>
        </p:nvPicPr>
        <p:blipFill>
          <a:blip r:embed="rId2"/>
          <a:stretch>
            <a:fillRect/>
          </a:stretch>
        </p:blipFill>
        <p:spPr>
          <a:xfrm>
            <a:off x="0" y="3478029"/>
            <a:ext cx="11939081" cy="2487155"/>
          </a:xfrm>
          <a:prstGeom prst="rect">
            <a:avLst/>
          </a:prstGeom>
        </p:spPr>
      </p:pic>
      <p:sp>
        <p:nvSpPr>
          <p:cNvPr id="2" name="TextBox 1">
            <a:extLst>
              <a:ext uri="{FF2B5EF4-FFF2-40B4-BE49-F238E27FC236}">
                <a16:creationId xmlns:a16="http://schemas.microsoft.com/office/drawing/2014/main" id="{7F42EAB9-D630-45CC-95D5-35B36ABF3216}"/>
              </a:ext>
            </a:extLst>
          </p:cNvPr>
          <p:cNvSpPr txBox="1"/>
          <p:nvPr/>
        </p:nvSpPr>
        <p:spPr>
          <a:xfrm>
            <a:off x="424069" y="892816"/>
            <a:ext cx="2398643" cy="2123658"/>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Your ACE Score</a:t>
            </a:r>
          </a:p>
        </p:txBody>
      </p:sp>
    </p:spTree>
    <p:extLst>
      <p:ext uri="{BB962C8B-B14F-4D97-AF65-F5344CB8AC3E}">
        <p14:creationId xmlns:p14="http://schemas.microsoft.com/office/powerpoint/2010/main" val="4027806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lnSpcReduction="10000"/>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gn="l">
              <a:lnSpc>
                <a:spcPct val="100000"/>
              </a:lnSpc>
              <a:buNone/>
            </a:pPr>
            <a:r>
              <a:rPr lang="en-US" sz="2800" dirty="0"/>
              <a:t>1.</a:t>
            </a:r>
            <a:r>
              <a:rPr lang="en-US" sz="3200" dirty="0">
                <a:latin typeface="Times New Roman" panose="02020603050405020304" pitchFamily="18" charset="0"/>
                <a:cs typeface="Times New Roman" panose="02020603050405020304" pitchFamily="18" charset="0"/>
              </a:rPr>
              <a:t>Did a parent or other adult in the household often or very often… Swear at you, insult you, put you down, or humiliate you? or Act in a way that made you afraid that you might be physically hurt?</a:t>
            </a:r>
          </a:p>
          <a:p>
            <a:pPr marL="0" indent="0" algn="l">
              <a:buNone/>
            </a:pPr>
            <a:endParaRPr lang="en-US" sz="3200" dirty="0">
              <a:latin typeface="Times New Roman" panose="02020603050405020304" pitchFamily="18" charset="0"/>
              <a:cs typeface="Times New Roman" panose="02020603050405020304" pitchFamily="18" charset="0"/>
            </a:endParaRPr>
          </a:p>
          <a:p>
            <a:pPr marL="0" indent="0" algn="l">
              <a:buNone/>
            </a:pPr>
            <a:r>
              <a:rPr lang="en-US" sz="3200" dirty="0">
                <a:solidFill>
                  <a:schemeClr val="bg1">
                    <a:lumMod val="75000"/>
                  </a:schemeClr>
                </a:solidFill>
                <a:latin typeface="Times New Roman" panose="02020603050405020304" pitchFamily="18" charset="0"/>
                <a:cs typeface="Times New Roman" panose="02020603050405020304" pitchFamily="18" charset="0"/>
              </a:rPr>
              <a:t>2. Did a parent or other adult in the  household often or very often push, grab, slap, or throw something at you? or ever hit you so hard that you had marks or were injured?</a:t>
            </a:r>
          </a:p>
        </p:txBody>
      </p:sp>
    </p:spTree>
    <p:extLst>
      <p:ext uri="{BB962C8B-B14F-4D97-AF65-F5344CB8AC3E}">
        <p14:creationId xmlns:p14="http://schemas.microsoft.com/office/powerpoint/2010/main" val="3293745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lnSpcReduction="10000"/>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gn="l">
              <a:lnSpc>
                <a:spcPct val="100000"/>
              </a:lnSpc>
              <a:buNone/>
            </a:pPr>
            <a:r>
              <a:rPr lang="en-US" sz="3200" dirty="0">
                <a:latin typeface="Times New Roman" panose="02020603050405020304" pitchFamily="18" charset="0"/>
                <a:cs typeface="Times New Roman" panose="02020603050405020304" pitchFamily="18" charset="0"/>
              </a:rPr>
              <a:t>1.</a:t>
            </a:r>
            <a:r>
              <a:rPr lang="en-US" sz="3200" dirty="0">
                <a:solidFill>
                  <a:schemeClr val="bg1">
                    <a:lumMod val="85000"/>
                  </a:schemeClr>
                </a:solidFill>
                <a:latin typeface="Times New Roman" panose="02020603050405020304" pitchFamily="18" charset="0"/>
                <a:cs typeface="Times New Roman" panose="02020603050405020304" pitchFamily="18" charset="0"/>
              </a:rPr>
              <a:t>Did a parent or other adult in the household often or very often… Swear at you, insult you, put you down, or humiliate you? or Act in a way that made you afraid that you might be physically hurt?</a:t>
            </a:r>
          </a:p>
          <a:p>
            <a:pPr marL="0" indent="0" algn="l">
              <a:buNone/>
            </a:pPr>
            <a:endParaRPr lang="en-US" sz="3200" dirty="0">
              <a:latin typeface="Times New Roman" panose="02020603050405020304" pitchFamily="18" charset="0"/>
              <a:cs typeface="Times New Roman" panose="02020603050405020304" pitchFamily="18" charset="0"/>
            </a:endParaRPr>
          </a:p>
          <a:p>
            <a:pPr marL="0" indent="0" algn="l">
              <a:buNone/>
            </a:pPr>
            <a:r>
              <a:rPr lang="en-US" sz="3200" dirty="0">
                <a:solidFill>
                  <a:schemeClr val="tx1"/>
                </a:solidFill>
                <a:latin typeface="Times New Roman" panose="02020603050405020304" pitchFamily="18" charset="0"/>
                <a:cs typeface="Times New Roman" panose="02020603050405020304" pitchFamily="18" charset="0"/>
              </a:rPr>
              <a:t>2. Did a parent or other adult in the  household often or very often push, grab, slap, or throw something at you? or ever hit you so hard that you had marks or were injured?</a:t>
            </a:r>
          </a:p>
        </p:txBody>
      </p:sp>
    </p:spTree>
    <p:extLst>
      <p:ext uri="{BB962C8B-B14F-4D97-AF65-F5344CB8AC3E}">
        <p14:creationId xmlns:p14="http://schemas.microsoft.com/office/powerpoint/2010/main" val="606472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lnSpcReduction="10000"/>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nSpc>
                <a:spcPct val="100000"/>
              </a:lnSpc>
              <a:buNone/>
            </a:pPr>
            <a:r>
              <a:rPr lang="en-US" sz="28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 Did an adult or person at least 5 years older than you ever… Touch or  fondle you or have you touch their body in a sexual way? or Attempt or actually have oral, anal, or vaginal intercourse with you?</a:t>
            </a:r>
          </a:p>
          <a:p>
            <a:pPr marL="0" indent="0" algn="l">
              <a:lnSpc>
                <a:spcPct val="100000"/>
              </a:lnSpc>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solidFill>
                  <a:schemeClr val="bg1">
                    <a:lumMod val="75000"/>
                  </a:schemeClr>
                </a:solidFill>
                <a:latin typeface="Times New Roman" panose="02020603050405020304" pitchFamily="18" charset="0"/>
                <a:cs typeface="Times New Roman" panose="02020603050405020304" pitchFamily="18" charset="0"/>
              </a:rPr>
              <a:t>4. Did you often or very often feel that … No one in your family loved you or thought you were important or special? or Your family didn’t look out for each other, feel close to each other, or support each other?</a:t>
            </a:r>
          </a:p>
        </p:txBody>
      </p:sp>
    </p:spTree>
    <p:extLst>
      <p:ext uri="{BB962C8B-B14F-4D97-AF65-F5344CB8AC3E}">
        <p14:creationId xmlns:p14="http://schemas.microsoft.com/office/powerpoint/2010/main" val="105131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lnSpcReduction="10000"/>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nSpc>
                <a:spcPct val="100000"/>
              </a:lnSpc>
              <a:buNone/>
            </a:pPr>
            <a:r>
              <a:rPr lang="en-US" sz="2800" dirty="0">
                <a:solidFill>
                  <a:schemeClr val="bg1">
                    <a:lumMod val="85000"/>
                  </a:schemeClr>
                </a:solidFill>
                <a:latin typeface="Times New Roman" panose="02020603050405020304" pitchFamily="18" charset="0"/>
                <a:cs typeface="Times New Roman" panose="02020603050405020304" pitchFamily="18" charset="0"/>
              </a:rPr>
              <a:t>3</a:t>
            </a:r>
            <a:r>
              <a:rPr lang="en-US" sz="3200" dirty="0">
                <a:solidFill>
                  <a:schemeClr val="bg1">
                    <a:lumMod val="85000"/>
                  </a:schemeClr>
                </a:solidFill>
                <a:latin typeface="Times New Roman" panose="02020603050405020304" pitchFamily="18" charset="0"/>
                <a:cs typeface="Times New Roman" panose="02020603050405020304" pitchFamily="18" charset="0"/>
              </a:rPr>
              <a:t>. Did an adult or person at least 5 years older than you ever… Touch or  fondle you or have you touch their body in a sexual way? or Attempt or actually have oral, anal, or vaginal intercourse with you?</a:t>
            </a:r>
          </a:p>
          <a:p>
            <a:pPr marL="0" indent="0" algn="l">
              <a:lnSpc>
                <a:spcPct val="100000"/>
              </a:lnSpc>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solidFill>
                  <a:schemeClr val="tx1"/>
                </a:solidFill>
                <a:latin typeface="Times New Roman" panose="02020603050405020304" pitchFamily="18" charset="0"/>
                <a:cs typeface="Times New Roman" panose="02020603050405020304" pitchFamily="18" charset="0"/>
              </a:rPr>
              <a:t>4. Did you often or very often feel that … No one in your family loved you or thought you were important or special? or Your family didn’t look out for each other, feel close to each other, or support each other?</a:t>
            </a:r>
          </a:p>
        </p:txBody>
      </p:sp>
    </p:spTree>
    <p:extLst>
      <p:ext uri="{BB962C8B-B14F-4D97-AF65-F5344CB8AC3E}">
        <p14:creationId xmlns:p14="http://schemas.microsoft.com/office/powerpoint/2010/main" val="531939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E5B873D-93E1-433B-8449-CA8D2CBE02D4}"/>
              </a:ext>
            </a:extLst>
          </p:cNvPr>
          <p:cNvSpPr txBox="1"/>
          <p:nvPr/>
        </p:nvSpPr>
        <p:spPr>
          <a:xfrm>
            <a:off x="3667539" y="548580"/>
            <a:ext cx="7017026" cy="6463308"/>
          </a:xfrm>
          <a:prstGeom prst="rect">
            <a:avLst/>
          </a:prstGeom>
          <a:noFill/>
        </p:spPr>
        <p:txBody>
          <a:bodyPr wrap="square" rtlCol="0">
            <a:spAutoFit/>
          </a:bodyPr>
          <a:lstStyle/>
          <a:p>
            <a:pPr marL="571500" indent="-285750" fontAlgn="base">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  Understand how substance use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disorders (SUD or addictions) are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chronic brain diseases and how they  </a:t>
            </a:r>
          </a:p>
          <a:p>
            <a:pPr marL="285750" fontAlgn="base"/>
            <a:r>
              <a:rPr lang="en-US" sz="2800" dirty="0">
                <a:solidFill>
                  <a:srgbClr val="000000"/>
                </a:solidFill>
                <a:latin typeface="Times New Roman" panose="02020603050405020304" pitchFamily="18" charset="0"/>
                <a:cs typeface="Times New Roman" panose="02020603050405020304" pitchFamily="18" charset="0"/>
              </a:rPr>
              <a:t>     develop.  </a:t>
            </a:r>
          </a:p>
          <a:p>
            <a:pPr marL="285750" fontAlgn="base"/>
            <a:endParaRPr lang="en-US" sz="2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Discover the ways age and trauma create higher vulnerability to alcohol, tobacco and other drugs and for developing a SUD.</a:t>
            </a:r>
          </a:p>
          <a:p>
            <a:pPr marL="285750" fontAlgn="base"/>
            <a:endParaRPr lang="en-US" sz="2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Recognize at least 2 evidence based strategies to enhance primary prevention.</a:t>
            </a:r>
            <a:endParaRPr lang="en-US" sz="1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10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a:p>
            <a:pPr marL="742950" indent="-457200" fontAlgn="base">
              <a:buFont typeface="Arial" panose="020B0604020202020204" pitchFamily="34" charset="0"/>
              <a:buChar char="•"/>
            </a:pP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46A9C8B4-123F-4D73-8D32-B797B7A337DD}"/>
              </a:ext>
            </a:extLst>
          </p:cNvPr>
          <p:cNvPicPr>
            <a:picLocks noGrp="1" noChangeAspect="1"/>
          </p:cNvPicPr>
          <p:nvPr>
            <p:ph idx="1"/>
          </p:nvPr>
        </p:nvPicPr>
        <p:blipFill>
          <a:blip r:embed="rId2"/>
          <a:stretch>
            <a:fillRect/>
          </a:stretch>
        </p:blipFill>
        <p:spPr>
          <a:xfrm>
            <a:off x="9602919" y="335104"/>
            <a:ext cx="2124165" cy="2129800"/>
          </a:xfrm>
          <a:prstGeom prst="rect">
            <a:avLst/>
          </a:prstGeom>
        </p:spPr>
      </p:pic>
    </p:spTree>
    <p:extLst>
      <p:ext uri="{BB962C8B-B14F-4D97-AF65-F5344CB8AC3E}">
        <p14:creationId xmlns:p14="http://schemas.microsoft.com/office/powerpoint/2010/main" val="2536069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nSpc>
                <a:spcPct val="100000"/>
              </a:lnSpc>
              <a:buNone/>
            </a:pPr>
            <a:r>
              <a:rPr lang="en-US" sz="2800" dirty="0">
                <a:solidFill>
                  <a:schemeClr val="tx1"/>
                </a:solidFill>
                <a:latin typeface="Times New Roman" panose="02020603050405020304" pitchFamily="18" charset="0"/>
                <a:cs typeface="Times New Roman" panose="02020603050405020304" pitchFamily="18" charset="0"/>
              </a:rPr>
              <a:t>5. </a:t>
            </a:r>
            <a:r>
              <a:rPr lang="en-US" sz="3200" dirty="0">
                <a:solidFill>
                  <a:schemeClr val="tx1"/>
                </a:solidFill>
                <a:latin typeface="Times New Roman" panose="02020603050405020304" pitchFamily="18" charset="0"/>
                <a:cs typeface="Times New Roman" panose="02020603050405020304" pitchFamily="18" charset="0"/>
              </a:rPr>
              <a:t>Did you often or very often feel that … You didn’t have enough to eat, had to wear dirty clothes, and had no one to protect you? or Your parents were too drunk or high to take care of you or take you to the doctor if you needed it?</a:t>
            </a:r>
          </a:p>
          <a:p>
            <a:pPr marL="0" indent="0">
              <a:lnSpc>
                <a:spcPct val="100000"/>
              </a:lnSpc>
              <a:buNone/>
            </a:pPr>
            <a:endParaRPr lang="en-US" sz="3200" dirty="0">
              <a:solidFill>
                <a:schemeClr val="tx1"/>
              </a:solidFill>
              <a:latin typeface="Times New Roman" panose="02020603050405020304" pitchFamily="18" charset="0"/>
              <a:cs typeface="Times New Roman" panose="02020603050405020304" pitchFamily="18" charset="0"/>
            </a:endParaRPr>
          </a:p>
          <a:p>
            <a:pPr marL="0" indent="0">
              <a:buNone/>
            </a:pPr>
            <a:r>
              <a:rPr lang="en-US" sz="3200" dirty="0">
                <a:solidFill>
                  <a:schemeClr val="bg1">
                    <a:lumMod val="85000"/>
                  </a:schemeClr>
                </a:solidFill>
                <a:latin typeface="Times New Roman" panose="02020603050405020304" pitchFamily="18" charset="0"/>
                <a:cs typeface="Times New Roman" panose="02020603050405020304" pitchFamily="18" charset="0"/>
              </a:rPr>
              <a:t>6. Were your parents ever separated or divorced? </a:t>
            </a:r>
          </a:p>
        </p:txBody>
      </p:sp>
    </p:spTree>
    <p:extLst>
      <p:ext uri="{BB962C8B-B14F-4D97-AF65-F5344CB8AC3E}">
        <p14:creationId xmlns:p14="http://schemas.microsoft.com/office/powerpoint/2010/main" val="73018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nSpc>
                <a:spcPct val="100000"/>
              </a:lnSpc>
              <a:buNone/>
            </a:pPr>
            <a:r>
              <a:rPr lang="en-US" sz="2800" dirty="0">
                <a:solidFill>
                  <a:schemeClr val="bg1">
                    <a:lumMod val="85000"/>
                  </a:schemeClr>
                </a:solidFill>
                <a:latin typeface="Times New Roman" panose="02020603050405020304" pitchFamily="18" charset="0"/>
                <a:cs typeface="Times New Roman" panose="02020603050405020304" pitchFamily="18" charset="0"/>
              </a:rPr>
              <a:t>5. </a:t>
            </a:r>
            <a:r>
              <a:rPr lang="en-US" sz="3200" dirty="0">
                <a:solidFill>
                  <a:schemeClr val="bg1">
                    <a:lumMod val="85000"/>
                  </a:schemeClr>
                </a:solidFill>
                <a:latin typeface="Times New Roman" panose="02020603050405020304" pitchFamily="18" charset="0"/>
                <a:cs typeface="Times New Roman" panose="02020603050405020304" pitchFamily="18" charset="0"/>
              </a:rPr>
              <a:t>Did you often or very often feel that … You didn’t have enough to eat, had to wear dirty clothes, and had no one to protect you? or Your parents were too drunk or high to take care of you or take you to the doctor if you needed it?</a:t>
            </a:r>
          </a:p>
          <a:p>
            <a:pPr marL="0" indent="0">
              <a:lnSpc>
                <a:spcPct val="100000"/>
              </a:lnSpc>
              <a:buNone/>
            </a:pPr>
            <a:endParaRPr lang="en-US" sz="3200" dirty="0">
              <a:solidFill>
                <a:schemeClr val="tx1"/>
              </a:solidFill>
              <a:latin typeface="Times New Roman" panose="02020603050405020304" pitchFamily="18" charset="0"/>
              <a:cs typeface="Times New Roman" panose="02020603050405020304" pitchFamily="18" charset="0"/>
            </a:endParaRPr>
          </a:p>
          <a:p>
            <a:pPr marL="0" indent="0">
              <a:buNone/>
            </a:pPr>
            <a:r>
              <a:rPr lang="en-US" sz="3200" dirty="0">
                <a:solidFill>
                  <a:schemeClr val="tx1"/>
                </a:solidFill>
                <a:latin typeface="Times New Roman" panose="02020603050405020304" pitchFamily="18" charset="0"/>
                <a:cs typeface="Times New Roman" panose="02020603050405020304" pitchFamily="18" charset="0"/>
              </a:rPr>
              <a:t>6. Were your parents ever separated or divorced? </a:t>
            </a:r>
          </a:p>
        </p:txBody>
      </p:sp>
    </p:spTree>
    <p:extLst>
      <p:ext uri="{BB962C8B-B14F-4D97-AF65-F5344CB8AC3E}">
        <p14:creationId xmlns:p14="http://schemas.microsoft.com/office/powerpoint/2010/main" val="132854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fontScale="92500" lnSpcReduction="10000"/>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nSpc>
                <a:spcPct val="100000"/>
              </a:lnSpc>
              <a:buNone/>
            </a:pPr>
            <a:r>
              <a:rPr lang="en-US" sz="2800" dirty="0">
                <a:latin typeface="Times New Roman" panose="02020603050405020304" pitchFamily="18" charset="0"/>
                <a:cs typeface="Times New Roman" panose="02020603050405020304" pitchFamily="18" charset="0"/>
              </a:rPr>
              <a:t>7. </a:t>
            </a:r>
            <a:r>
              <a:rPr lang="en-US" sz="3200" dirty="0">
                <a:latin typeface="Times New Roman" panose="02020603050405020304" pitchFamily="18" charset="0"/>
                <a:cs typeface="Times New Roman" panose="02020603050405020304" pitchFamily="18" charset="0"/>
              </a:rPr>
              <a:t>Was your mother or stepmother:  Often or very often pushed, grabbed, slapped, or had something thrown at her? or Sometimes, often, or very often kicked, bitten, hit with a fist, or hit with something hard? or Ever repeatedly hit over at least a few minutes or threatened with a gun or knife?</a:t>
            </a:r>
          </a:p>
          <a:p>
            <a:pPr marL="0" indent="0">
              <a:lnSpc>
                <a:spcPct val="100000"/>
              </a:lnSpc>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a:solidFill>
                  <a:schemeClr val="bg1">
                    <a:lumMod val="75000"/>
                  </a:schemeClr>
                </a:solidFill>
                <a:latin typeface="Times New Roman" panose="02020603050405020304" pitchFamily="18" charset="0"/>
                <a:cs typeface="Times New Roman" panose="02020603050405020304" pitchFamily="18" charset="0"/>
              </a:rPr>
              <a:t>8. </a:t>
            </a:r>
            <a:r>
              <a:rPr lang="en-US" sz="3500" dirty="0">
                <a:solidFill>
                  <a:schemeClr val="bg1">
                    <a:lumMod val="75000"/>
                  </a:schemeClr>
                </a:solidFill>
                <a:latin typeface="Times New Roman" panose="02020603050405020304" pitchFamily="18" charset="0"/>
                <a:cs typeface="Times New Roman" panose="02020603050405020304" pitchFamily="18" charset="0"/>
              </a:rPr>
              <a:t>Did you live with anyone who was a problem drinker or alcoholic, or who used street drugs?</a:t>
            </a:r>
          </a:p>
          <a:p>
            <a:pPr marL="0" indent="0">
              <a:buNone/>
            </a:pPr>
            <a:endParaRPr lang="en-US" sz="2800" dirty="0">
              <a:solidFill>
                <a:schemeClr val="bg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703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fontScale="92500" lnSpcReduction="20000"/>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lnSpc>
                <a:spcPct val="100000"/>
              </a:lnSpc>
              <a:buNone/>
            </a:pPr>
            <a:r>
              <a:rPr lang="en-US" sz="3500" dirty="0">
                <a:solidFill>
                  <a:schemeClr val="bg1">
                    <a:lumMod val="85000"/>
                  </a:schemeClr>
                </a:solidFill>
                <a:latin typeface="Times New Roman" panose="02020603050405020304" pitchFamily="18" charset="0"/>
                <a:cs typeface="Times New Roman" panose="02020603050405020304" pitchFamily="18" charset="0"/>
              </a:rPr>
              <a:t>7. Was your mother or stepmother:  Often or very often pushed, grabbed, slapped, or had something thrown at her? or Sometimes, often, or very often kicked, bitten, hit with a fist, or hit with something hard? or Ever repeatedly hit over at least a few minutes or threatened with a gun or knife?</a:t>
            </a:r>
          </a:p>
          <a:p>
            <a:pPr marL="0" indent="0">
              <a:lnSpc>
                <a:spcPct val="100000"/>
              </a:lnSpc>
              <a:buNone/>
            </a:pPr>
            <a:endParaRPr lang="en-US" sz="3500" dirty="0">
              <a:solidFill>
                <a:schemeClr val="tx1"/>
              </a:solidFill>
              <a:latin typeface="Times New Roman" panose="02020603050405020304" pitchFamily="18" charset="0"/>
              <a:cs typeface="Times New Roman" panose="02020603050405020304" pitchFamily="18" charset="0"/>
            </a:endParaRPr>
          </a:p>
          <a:p>
            <a:pPr marL="0" indent="0">
              <a:buNone/>
            </a:pPr>
            <a:r>
              <a:rPr lang="en-US" sz="3500" dirty="0">
                <a:solidFill>
                  <a:schemeClr val="tx1"/>
                </a:solidFill>
                <a:latin typeface="Times New Roman" panose="02020603050405020304" pitchFamily="18" charset="0"/>
                <a:cs typeface="Times New Roman" panose="02020603050405020304" pitchFamily="18" charset="0"/>
              </a:rPr>
              <a:t>8. Did you live with anyone who was a problem drinker or alcoholic, or who used street drugs?</a:t>
            </a:r>
          </a:p>
          <a:p>
            <a:pPr marL="0" indent="0">
              <a:buNone/>
            </a:pPr>
            <a:endParaRPr lang="en-US" sz="2800" dirty="0">
              <a:solidFill>
                <a:schemeClr val="bg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024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buNone/>
            </a:pPr>
            <a:endParaRPr lang="en-US" sz="3200" dirty="0">
              <a:latin typeface="Times New Roman" panose="02020603050405020304" pitchFamily="18" charset="0"/>
              <a:cs typeface="Times New Roman" panose="02020603050405020304" pitchFamily="18" charset="0"/>
            </a:endParaRPr>
          </a:p>
          <a:p>
            <a:pPr marL="0" indent="0">
              <a:lnSpc>
                <a:spcPct val="100000"/>
              </a:lnSpc>
              <a:buNone/>
            </a:pPr>
            <a:r>
              <a:rPr lang="en-US" sz="3200" dirty="0">
                <a:latin typeface="Times New Roman" panose="02020603050405020304" pitchFamily="18" charset="0"/>
                <a:cs typeface="Times New Roman" panose="02020603050405020304" pitchFamily="18" charset="0"/>
              </a:rPr>
              <a:t>9. Was a household member depressed or mentally ill, or did a household member attempt suicide?</a:t>
            </a:r>
          </a:p>
          <a:p>
            <a:pPr marL="0" indent="0">
              <a:lnSpc>
                <a:spcPct val="100000"/>
              </a:lnSpc>
              <a:buNone/>
            </a:pPr>
            <a:endParaRPr lang="en-US" sz="3200" u="sng" dirty="0">
              <a:latin typeface="Times New Roman" panose="02020603050405020304" pitchFamily="18" charset="0"/>
              <a:cs typeface="Times New Roman" panose="02020603050405020304" pitchFamily="18" charset="0"/>
            </a:endParaRPr>
          </a:p>
          <a:p>
            <a:pPr marL="0" indent="0">
              <a:buNone/>
            </a:pPr>
            <a:r>
              <a:rPr lang="en-US" sz="3200" dirty="0">
                <a:solidFill>
                  <a:schemeClr val="bg1">
                    <a:lumMod val="75000"/>
                  </a:schemeClr>
                </a:solidFill>
                <a:latin typeface="Times New Roman" panose="02020603050405020304" pitchFamily="18" charset="0"/>
                <a:cs typeface="Times New Roman" panose="02020603050405020304" pitchFamily="18" charset="0"/>
              </a:rPr>
              <a:t>10. Did a household member go to prison?</a:t>
            </a:r>
          </a:p>
        </p:txBody>
      </p:sp>
    </p:spTree>
    <p:extLst>
      <p:ext uri="{BB962C8B-B14F-4D97-AF65-F5344CB8AC3E}">
        <p14:creationId xmlns:p14="http://schemas.microsoft.com/office/powerpoint/2010/main" val="2135926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E3095-E4AA-4F07-BD46-81EEA1B9265C}"/>
              </a:ext>
            </a:extLst>
          </p:cNvPr>
          <p:cNvSpPr txBox="1">
            <a:spLocks/>
          </p:cNvSpPr>
          <p:nvPr/>
        </p:nvSpPr>
        <p:spPr>
          <a:xfrm>
            <a:off x="-358176" y="3167062"/>
            <a:ext cx="4227444" cy="8794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000" b="1"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dverse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hildhood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E</a:t>
            </a:r>
            <a:r>
              <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xperiences</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ACEs-baseline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1995 study</a:t>
            </a:r>
          </a:p>
        </p:txBody>
      </p:sp>
      <p:sp>
        <p:nvSpPr>
          <p:cNvPr id="6" name="Subtitle 2">
            <a:extLst>
              <a:ext uri="{FF2B5EF4-FFF2-40B4-BE49-F238E27FC236}">
                <a16:creationId xmlns:a16="http://schemas.microsoft.com/office/drawing/2014/main" id="{3C840B7E-29EB-4F8C-8785-08B7B8D17C37}"/>
              </a:ext>
            </a:extLst>
          </p:cNvPr>
          <p:cNvSpPr>
            <a:spLocks noGrp="1"/>
          </p:cNvSpPr>
          <p:nvPr>
            <p:ph idx="1"/>
          </p:nvPr>
        </p:nvSpPr>
        <p:spPr>
          <a:xfrm>
            <a:off x="3868738" y="349250"/>
            <a:ext cx="7315200" cy="5635625"/>
          </a:xfrm>
        </p:spPr>
        <p:txBody>
          <a:bodyPr anchor="t" anchorCtr="0">
            <a:normAutofit/>
          </a:bodyPr>
          <a:lstStyle/>
          <a:p>
            <a:pPr marL="0" indent="0">
              <a:buNone/>
            </a:pPr>
            <a:r>
              <a:rPr lang="en-US" sz="3200" dirty="0">
                <a:latin typeface="Times New Roman" panose="02020603050405020304" pitchFamily="18" charset="0"/>
                <a:cs typeface="Times New Roman" panose="02020603050405020304" pitchFamily="18" charset="0"/>
              </a:rPr>
              <a:t>Prior to you 18</a:t>
            </a:r>
            <a:r>
              <a:rPr lang="en-US" sz="3200" baseline="30000" dirty="0">
                <a:latin typeface="Times New Roman" panose="02020603050405020304" pitchFamily="18" charset="0"/>
                <a:cs typeface="Times New Roman" panose="02020603050405020304" pitchFamily="18" charset="0"/>
              </a:rPr>
              <a:t>th</a:t>
            </a:r>
            <a:r>
              <a:rPr lang="en-US" sz="3200" dirty="0">
                <a:latin typeface="Times New Roman" panose="02020603050405020304" pitchFamily="18" charset="0"/>
                <a:cs typeface="Times New Roman" panose="02020603050405020304" pitchFamily="18" charset="0"/>
              </a:rPr>
              <a:t> birthday </a:t>
            </a:r>
          </a:p>
          <a:p>
            <a:pPr marL="0" indent="0">
              <a:buNone/>
            </a:pPr>
            <a:endParaRPr lang="en-US" sz="3200" dirty="0">
              <a:solidFill>
                <a:schemeClr val="bg1">
                  <a:lumMod val="85000"/>
                </a:schemeClr>
              </a:solidFill>
              <a:latin typeface="Times New Roman" panose="02020603050405020304" pitchFamily="18" charset="0"/>
              <a:cs typeface="Times New Roman" panose="02020603050405020304" pitchFamily="18" charset="0"/>
            </a:endParaRPr>
          </a:p>
          <a:p>
            <a:pPr marL="0" indent="0">
              <a:lnSpc>
                <a:spcPct val="100000"/>
              </a:lnSpc>
              <a:buNone/>
            </a:pPr>
            <a:r>
              <a:rPr lang="en-US" sz="3200" dirty="0">
                <a:solidFill>
                  <a:schemeClr val="bg1">
                    <a:lumMod val="85000"/>
                  </a:schemeClr>
                </a:solidFill>
                <a:latin typeface="Times New Roman" panose="02020603050405020304" pitchFamily="18" charset="0"/>
                <a:cs typeface="Times New Roman" panose="02020603050405020304" pitchFamily="18" charset="0"/>
              </a:rPr>
              <a:t>9. Was a household member depressed or mentally ill, or did a household member attempt suicide?</a:t>
            </a:r>
          </a:p>
          <a:p>
            <a:pPr marL="0" indent="0">
              <a:lnSpc>
                <a:spcPct val="100000"/>
              </a:lnSpc>
              <a:buNone/>
            </a:pPr>
            <a:endParaRPr lang="en-US" sz="3200" u="sng" dirty="0">
              <a:latin typeface="Times New Roman" panose="02020603050405020304" pitchFamily="18" charset="0"/>
              <a:cs typeface="Times New Roman" panose="02020603050405020304" pitchFamily="18" charset="0"/>
            </a:endParaRPr>
          </a:p>
          <a:p>
            <a:pPr marL="0" indent="0">
              <a:buNone/>
            </a:pPr>
            <a:r>
              <a:rPr lang="en-US" sz="3200" dirty="0">
                <a:solidFill>
                  <a:schemeClr val="tx1"/>
                </a:solidFill>
                <a:latin typeface="Times New Roman" panose="02020603050405020304" pitchFamily="18" charset="0"/>
                <a:cs typeface="Times New Roman" panose="02020603050405020304" pitchFamily="18" charset="0"/>
              </a:rPr>
              <a:t>10. Did a household member go to prison?</a:t>
            </a:r>
          </a:p>
        </p:txBody>
      </p:sp>
    </p:spTree>
    <p:extLst>
      <p:ext uri="{BB962C8B-B14F-4D97-AF65-F5344CB8AC3E}">
        <p14:creationId xmlns:p14="http://schemas.microsoft.com/office/powerpoint/2010/main" val="1905386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D213E-5659-449E-B507-CD275A3725DC}"/>
              </a:ext>
            </a:extLst>
          </p:cNvPr>
          <p:cNvSpPr>
            <a:spLocks noGrp="1"/>
          </p:cNvSpPr>
          <p:nvPr>
            <p:ph type="title"/>
          </p:nvPr>
        </p:nvSpPr>
        <p:spPr/>
        <p:txBody>
          <a:bodyPr/>
          <a:lstStyle/>
          <a:p>
            <a:endParaRPr lang="en-US"/>
          </a:p>
        </p:txBody>
      </p:sp>
      <p:sp>
        <p:nvSpPr>
          <p:cNvPr id="8" name="Subtitle 2">
            <a:extLst>
              <a:ext uri="{FF2B5EF4-FFF2-40B4-BE49-F238E27FC236}">
                <a16:creationId xmlns:a16="http://schemas.microsoft.com/office/drawing/2014/main" id="{091DC64F-8709-4339-9DCF-D4BF07BD9171}"/>
              </a:ext>
            </a:extLst>
          </p:cNvPr>
          <p:cNvSpPr txBox="1">
            <a:spLocks/>
          </p:cNvSpPr>
          <p:nvPr/>
        </p:nvSpPr>
        <p:spPr>
          <a:xfrm>
            <a:off x="4432486" y="1127393"/>
            <a:ext cx="5870713" cy="41403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solidFill>
                  <a:sysClr val="windowText" lastClr="000000"/>
                </a:solidFill>
                <a:latin typeface="Times New Roman" panose="02020603050405020304" pitchFamily="18" charset="0"/>
                <a:cs typeface="Times New Roman" panose="02020603050405020304" pitchFamily="18" charset="0"/>
              </a:rPr>
              <a:t>For every “yes” you answered, you get one point:</a:t>
            </a: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THAT is your ACE score.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03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Stress to young brain higher levels of cortisone. </a:t>
            </a:r>
          </a:p>
        </p:txBody>
      </p:sp>
      <p:pic>
        <p:nvPicPr>
          <p:cNvPr id="4" name="Picture 2" descr="Is Revving Your Car Bad: Truth Revealed!">
            <a:extLst>
              <a:ext uri="{FF2B5EF4-FFF2-40B4-BE49-F238E27FC236}">
                <a16:creationId xmlns:a16="http://schemas.microsoft.com/office/drawing/2014/main" id="{91887DD8-9656-42FC-BD9A-D5A7EDA72E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3855484" y="463618"/>
            <a:ext cx="698479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0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normAutofit/>
          </a:bodyPr>
          <a:lstStyle/>
          <a:p>
            <a:r>
              <a:rPr lang="en-US" sz="4000" dirty="0">
                <a:latin typeface="Times New Roman" panose="02020603050405020304" pitchFamily="18" charset="0"/>
                <a:cs typeface="Times New Roman" panose="02020603050405020304" pitchFamily="18" charset="0"/>
              </a:rPr>
              <a:t>In short . . . </a:t>
            </a:r>
          </a:p>
        </p:txBody>
      </p:sp>
      <p:sp>
        <p:nvSpPr>
          <p:cNvPr id="4" name="Subtitle 2">
            <a:extLst>
              <a:ext uri="{FF2B5EF4-FFF2-40B4-BE49-F238E27FC236}">
                <a16:creationId xmlns:a16="http://schemas.microsoft.com/office/drawing/2014/main" id="{06A4D9F0-4308-4DA8-BDBB-224C90EFF4DB}"/>
              </a:ext>
            </a:extLst>
          </p:cNvPr>
          <p:cNvSpPr>
            <a:spLocks noGrp="1"/>
          </p:cNvSpPr>
          <p:nvPr>
            <p:ph idx="1"/>
          </p:nvPr>
        </p:nvSpPr>
        <p:spPr>
          <a:xfrm>
            <a:off x="3868738" y="349250"/>
            <a:ext cx="7315200" cy="5635625"/>
          </a:xfrm>
        </p:spPr>
        <p:txBody>
          <a:bodyPr>
            <a:normAutofit/>
          </a:bodyPr>
          <a:lstStyle/>
          <a:p>
            <a:pPr marL="0" indent="0">
              <a:buNone/>
            </a:pPr>
            <a:r>
              <a:rPr lang="en-US" sz="4800" dirty="0">
                <a:latin typeface="Times New Roman" panose="02020603050405020304" pitchFamily="18" charset="0"/>
                <a:cs typeface="Times New Roman" panose="02020603050405020304" pitchFamily="18" charset="0"/>
              </a:rPr>
              <a:t>People (students) </a:t>
            </a:r>
          </a:p>
          <a:p>
            <a:pPr marL="0" indent="0">
              <a:buNone/>
            </a:pPr>
            <a:r>
              <a:rPr lang="en-US" sz="4800" dirty="0">
                <a:latin typeface="Times New Roman" panose="02020603050405020304" pitchFamily="18" charset="0"/>
                <a:cs typeface="Times New Roman" panose="02020603050405020304" pitchFamily="18" charset="0"/>
              </a:rPr>
              <a:t>who have higher ACE scores</a:t>
            </a:r>
          </a:p>
          <a:p>
            <a:pPr marL="0" indent="0">
              <a:buNone/>
            </a:pPr>
            <a:r>
              <a:rPr lang="en-US" sz="4800" dirty="0">
                <a:latin typeface="Times New Roman" panose="02020603050405020304" pitchFamily="18" charset="0"/>
                <a:cs typeface="Times New Roman" panose="02020603050405020304" pitchFamily="18" charset="0"/>
              </a:rPr>
              <a:t> are </a:t>
            </a:r>
            <a:r>
              <a:rPr lang="en-US" sz="4800" b="1" i="1" dirty="0">
                <a:solidFill>
                  <a:srgbClr val="FF0000"/>
                </a:solidFill>
                <a:latin typeface="Times New Roman" panose="02020603050405020304" pitchFamily="18" charset="0"/>
                <a:cs typeface="Times New Roman" panose="02020603050405020304" pitchFamily="18" charset="0"/>
              </a:rPr>
              <a:t>physiologically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different</a:t>
            </a:r>
          </a:p>
          <a:p>
            <a:pPr marL="0" indent="0">
              <a:buNone/>
            </a:pPr>
            <a:r>
              <a:rPr lang="en-US" sz="4800" dirty="0">
                <a:latin typeface="Times New Roman" panose="02020603050405020304" pitchFamily="18" charset="0"/>
                <a:cs typeface="Times New Roman" panose="02020603050405020304" pitchFamily="18" charset="0"/>
              </a:rPr>
              <a:t> than people who have 0 or</a:t>
            </a:r>
          </a:p>
          <a:p>
            <a:pPr marL="0" indent="0">
              <a:buNone/>
            </a:pPr>
            <a:r>
              <a:rPr lang="en-US" sz="4800" dirty="0">
                <a:latin typeface="Times New Roman" panose="02020603050405020304" pitchFamily="18" charset="0"/>
                <a:cs typeface="Times New Roman" panose="02020603050405020304" pitchFamily="18" charset="0"/>
              </a:rPr>
              <a:t> very low ACE scores. </a:t>
            </a:r>
          </a:p>
          <a:p>
            <a:endParaRPr lang="en-US" dirty="0"/>
          </a:p>
        </p:txBody>
      </p:sp>
    </p:spTree>
    <p:extLst>
      <p:ext uri="{BB962C8B-B14F-4D97-AF65-F5344CB8AC3E}">
        <p14:creationId xmlns:p14="http://schemas.microsoft.com/office/powerpoint/2010/main" val="309855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lue curve frame template design element | free image by rawpixel.com ...">
            <a:extLst>
              <a:ext uri="{FF2B5EF4-FFF2-40B4-BE49-F238E27FC236}">
                <a16:creationId xmlns:a16="http://schemas.microsoft.com/office/drawing/2014/main" id="{7EFBDB0C-639C-4F19-B4E8-ED0376AA2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69"/>
          <a:stretch/>
        </p:blipFill>
        <p:spPr bwMode="auto">
          <a:xfrm rot="5400000">
            <a:off x="4287980" y="-1046018"/>
            <a:ext cx="6858002" cy="89500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058ABD-B430-4330-9873-440A7304FC8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62352CF-ED29-4EEC-A0C0-FEFECD2F91D7}"/>
              </a:ext>
            </a:extLst>
          </p:cNvPr>
          <p:cNvSpPr>
            <a:spLocks noGrp="1"/>
          </p:cNvSpPr>
          <p:nvPr>
            <p:ph type="subTitle" idx="1"/>
          </p:nvPr>
        </p:nvSpPr>
        <p:spPr/>
        <p:txBody>
          <a:bodyPr/>
          <a:lstStyle/>
          <a:p>
            <a:endParaRPr lang="en-US"/>
          </a:p>
        </p:txBody>
      </p:sp>
      <p:pic>
        <p:nvPicPr>
          <p:cNvPr id="9218" name="Picture 2" descr="teens smiling - Kentucky Youth Advocates">
            <a:extLst>
              <a:ext uri="{FF2B5EF4-FFF2-40B4-BE49-F238E27FC236}">
                <a16:creationId xmlns:a16="http://schemas.microsoft.com/office/drawing/2014/main" id="{FF629B17-55C4-4815-B59E-6EADC3153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47650"/>
            <a:ext cx="9753600" cy="6362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9CD6A58-4737-4A67-98DE-746B1D47B7A8}"/>
              </a:ext>
            </a:extLst>
          </p:cNvPr>
          <p:cNvPicPr>
            <a:picLocks noChangeAspect="1"/>
          </p:cNvPicPr>
          <p:nvPr/>
        </p:nvPicPr>
        <p:blipFill>
          <a:blip r:embed="rId5"/>
          <a:stretch>
            <a:fillRect/>
          </a:stretch>
        </p:blipFill>
        <p:spPr>
          <a:xfrm>
            <a:off x="10319620" y="5841221"/>
            <a:ext cx="1749704" cy="920576"/>
          </a:xfrm>
          <a:prstGeom prst="rect">
            <a:avLst/>
          </a:prstGeom>
        </p:spPr>
      </p:pic>
    </p:spTree>
    <p:extLst>
      <p:ext uri="{BB962C8B-B14F-4D97-AF65-F5344CB8AC3E}">
        <p14:creationId xmlns:p14="http://schemas.microsoft.com/office/powerpoint/2010/main" val="384607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5270A8-B4FD-434C-92AC-4E45FD46FAA7}"/>
              </a:ext>
            </a:extLst>
          </p:cNvPr>
          <p:cNvSpPr txBox="1"/>
          <p:nvPr/>
        </p:nvSpPr>
        <p:spPr>
          <a:xfrm>
            <a:off x="298173" y="1490870"/>
            <a:ext cx="3210339" cy="1323439"/>
          </a:xfrm>
          <a:prstGeom prst="rect">
            <a:avLst/>
          </a:prstGeom>
          <a:noFill/>
        </p:spPr>
        <p:txBody>
          <a:bodyPr wrap="square" rtlCol="0">
            <a:spAutoFit/>
          </a:bodyPr>
          <a:lstStyle/>
          <a:p>
            <a:r>
              <a:rPr lang="en-US" sz="4000" b="1" dirty="0">
                <a:solidFill>
                  <a:srgbClr val="FFFFFF"/>
                </a:solidFill>
                <a:latin typeface="Times New Roman" panose="02020603050405020304" pitchFamily="18" charset="0"/>
                <a:cs typeface="Times New Roman" panose="02020603050405020304" pitchFamily="18" charset="0"/>
              </a:rPr>
              <a:t>Why do they do that?</a:t>
            </a:r>
          </a:p>
        </p:txBody>
      </p:sp>
      <p:sp>
        <p:nvSpPr>
          <p:cNvPr id="5" name="TextBox 4">
            <a:extLst>
              <a:ext uri="{FF2B5EF4-FFF2-40B4-BE49-F238E27FC236}">
                <a16:creationId xmlns:a16="http://schemas.microsoft.com/office/drawing/2014/main" id="{69D1E77F-EA39-4479-B5A7-9589115CF9EE}"/>
              </a:ext>
            </a:extLst>
          </p:cNvPr>
          <p:cNvSpPr txBox="1"/>
          <p:nvPr/>
        </p:nvSpPr>
        <p:spPr>
          <a:xfrm>
            <a:off x="3637721" y="823958"/>
            <a:ext cx="3210339" cy="369332"/>
          </a:xfrm>
          <a:prstGeom prst="rect">
            <a:avLst/>
          </a:prstGeom>
          <a:noFill/>
        </p:spPr>
        <p:txBody>
          <a:bodyPr wrap="square" rtlCol="0">
            <a:spAutoFit/>
          </a:bodyPr>
          <a:lstStyle/>
          <a:p>
            <a:endParaRPr lang="en-US" dirty="0"/>
          </a:p>
        </p:txBody>
      </p:sp>
      <p:pic>
        <p:nvPicPr>
          <p:cNvPr id="6" name="Picture 2" descr="work | AJ Abdullah">
            <a:extLst>
              <a:ext uri="{FF2B5EF4-FFF2-40B4-BE49-F238E27FC236}">
                <a16:creationId xmlns:a16="http://schemas.microsoft.com/office/drawing/2014/main" id="{91382242-5E23-4B7C-968D-194059E676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074247">
            <a:off x="3919135" y="-1288888"/>
            <a:ext cx="4572000" cy="5387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4A1A98C-44D1-4EB6-9083-51D79EBEC7AE}"/>
              </a:ext>
            </a:extLst>
          </p:cNvPr>
          <p:cNvSpPr txBox="1"/>
          <p:nvPr/>
        </p:nvSpPr>
        <p:spPr>
          <a:xfrm>
            <a:off x="3703262" y="1644757"/>
            <a:ext cx="1699591" cy="1015663"/>
          </a:xfrm>
          <a:prstGeom prst="rect">
            <a:avLst/>
          </a:prstGeom>
          <a:noFill/>
        </p:spPr>
        <p:txBody>
          <a:bodyPr wrap="square" rtlCol="0">
            <a:spAutoFit/>
          </a:bodyPr>
          <a:lstStyle/>
          <a:p>
            <a:r>
              <a:rPr lang="en-US" sz="6000" dirty="0"/>
              <a:t>Me</a:t>
            </a:r>
          </a:p>
        </p:txBody>
      </p:sp>
      <p:pic>
        <p:nvPicPr>
          <p:cNvPr id="7" name="Picture 6">
            <a:extLst>
              <a:ext uri="{FF2B5EF4-FFF2-40B4-BE49-F238E27FC236}">
                <a16:creationId xmlns:a16="http://schemas.microsoft.com/office/drawing/2014/main" id="{F2F596CB-FE11-4440-B48C-87E271961C43}"/>
              </a:ext>
            </a:extLst>
          </p:cNvPr>
          <p:cNvPicPr>
            <a:picLocks noChangeAspect="1"/>
          </p:cNvPicPr>
          <p:nvPr/>
        </p:nvPicPr>
        <p:blipFill>
          <a:blip r:embed="rId5"/>
          <a:stretch>
            <a:fillRect/>
          </a:stretch>
        </p:blipFill>
        <p:spPr>
          <a:xfrm>
            <a:off x="8323391" y="2224894"/>
            <a:ext cx="2522883" cy="3675758"/>
          </a:xfrm>
          <a:prstGeom prst="rect">
            <a:avLst/>
          </a:prstGeom>
          <a:effectLst>
            <a:outerShdw blurRad="50800" dist="101600" algn="l" rotWithShape="0">
              <a:prstClr val="black">
                <a:alpha val="40000"/>
              </a:prstClr>
            </a:outerShdw>
          </a:effectLst>
        </p:spPr>
      </p:pic>
      <p:sp>
        <p:nvSpPr>
          <p:cNvPr id="9" name="Content Placeholder 8">
            <a:extLst>
              <a:ext uri="{FF2B5EF4-FFF2-40B4-BE49-F238E27FC236}">
                <a16:creationId xmlns:a16="http://schemas.microsoft.com/office/drawing/2014/main" id="{0A031508-7A1B-491B-BCBE-0050D8517556}"/>
              </a:ext>
            </a:extLst>
          </p:cNvPr>
          <p:cNvSpPr>
            <a:spLocks noGrp="1"/>
          </p:cNvSpPr>
          <p:nvPr>
            <p:ph idx="1"/>
          </p:nvPr>
        </p:nvSpPr>
        <p:spPr>
          <a:xfrm>
            <a:off x="3869268" y="349376"/>
            <a:ext cx="6977006" cy="4964746"/>
          </a:xfrm>
        </p:spPr>
        <p:txBody>
          <a:bodyPr/>
          <a:lstStyle/>
          <a:p>
            <a:endParaRPr lang="en-US" dirty="0"/>
          </a:p>
        </p:txBody>
      </p:sp>
      <p:sp>
        <p:nvSpPr>
          <p:cNvPr id="10" name="TextBox 9">
            <a:extLst>
              <a:ext uri="{FF2B5EF4-FFF2-40B4-BE49-F238E27FC236}">
                <a16:creationId xmlns:a16="http://schemas.microsoft.com/office/drawing/2014/main" id="{DE3428A1-7401-42E3-85AE-E5756CD07849}"/>
              </a:ext>
            </a:extLst>
          </p:cNvPr>
          <p:cNvSpPr txBox="1"/>
          <p:nvPr/>
        </p:nvSpPr>
        <p:spPr>
          <a:xfrm>
            <a:off x="8399385" y="619786"/>
            <a:ext cx="2291336" cy="1569660"/>
          </a:xfrm>
          <a:prstGeom prst="rect">
            <a:avLst/>
          </a:prstGeom>
          <a:noFill/>
        </p:spPr>
        <p:txBody>
          <a:bodyPr wrap="square" rtlCol="0">
            <a:spAutoFit/>
          </a:bodyPr>
          <a:lstStyle/>
          <a:p>
            <a:pPr algn="ctr"/>
            <a:r>
              <a:rPr lang="en-US" sz="9600" dirty="0">
                <a:latin typeface="Arial Black" panose="020B0A04020102020204" pitchFamily="34" charset="0"/>
              </a:rPr>
              <a:t>?</a:t>
            </a:r>
          </a:p>
        </p:txBody>
      </p:sp>
    </p:spTree>
    <p:extLst>
      <p:ext uri="{BB962C8B-B14F-4D97-AF65-F5344CB8AC3E}">
        <p14:creationId xmlns:p14="http://schemas.microsoft.com/office/powerpoint/2010/main" val="2197113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8ABD-B430-4330-9873-440A7304FC8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62352CF-ED29-4EEC-A0C0-FEFECD2F91D7}"/>
              </a:ext>
            </a:extLst>
          </p:cNvPr>
          <p:cNvSpPr>
            <a:spLocks noGrp="1"/>
          </p:cNvSpPr>
          <p:nvPr>
            <p:ph type="subTitle" idx="1"/>
          </p:nvPr>
        </p:nvSpPr>
        <p:spPr/>
        <p:txBody>
          <a:bodyPr/>
          <a:lstStyle/>
          <a:p>
            <a:endParaRPr lang="en-US"/>
          </a:p>
        </p:txBody>
      </p:sp>
      <p:pic>
        <p:nvPicPr>
          <p:cNvPr id="8194" name="Picture 2" descr="Teenagers hanging out, watching movie in living room by H Studios for ...">
            <a:extLst>
              <a:ext uri="{FF2B5EF4-FFF2-40B4-BE49-F238E27FC236}">
                <a16:creationId xmlns:a16="http://schemas.microsoft.com/office/drawing/2014/main" id="{BC165B87-C883-44CF-8919-0DC6E55C2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9CD6A58-4737-4A67-98DE-746B1D47B7A8}"/>
              </a:ext>
            </a:extLst>
          </p:cNvPr>
          <p:cNvPicPr>
            <a:picLocks noChangeAspect="1"/>
          </p:cNvPicPr>
          <p:nvPr/>
        </p:nvPicPr>
        <p:blipFill>
          <a:blip r:embed="rId4"/>
          <a:stretch>
            <a:fillRect/>
          </a:stretch>
        </p:blipFill>
        <p:spPr>
          <a:xfrm>
            <a:off x="10319620" y="5841221"/>
            <a:ext cx="1749704" cy="920576"/>
          </a:xfrm>
          <a:prstGeom prst="rect">
            <a:avLst/>
          </a:prstGeom>
        </p:spPr>
      </p:pic>
    </p:spTree>
    <p:extLst>
      <p:ext uri="{BB962C8B-B14F-4D97-AF65-F5344CB8AC3E}">
        <p14:creationId xmlns:p14="http://schemas.microsoft.com/office/powerpoint/2010/main" val="3893209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p:txBody>
          <a:bodyPr anchor="t" anchorCtr="0"/>
          <a:lstStyle/>
          <a:p>
            <a:endParaRPr lang="en-US"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C9286A2-9DD9-477B-AE1A-3BA58EC0E15D}"/>
              </a:ext>
            </a:extLst>
          </p:cNvPr>
          <p:cNvSpPr txBox="1">
            <a:spLocks/>
          </p:cNvSpPr>
          <p:nvPr/>
        </p:nvSpPr>
        <p:spPr>
          <a:xfrm>
            <a:off x="3200401" y="70320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Youth substance use up?</a:t>
            </a:r>
            <a:endParaRPr kumimoji="0" lang="en-US"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9903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Ever hear or think this?</a:t>
            </a:r>
          </a:p>
        </p:txBody>
      </p:sp>
      <p:pic>
        <p:nvPicPr>
          <p:cNvPr id="4" name="Content Placeholder 3">
            <a:extLst>
              <a:ext uri="{FF2B5EF4-FFF2-40B4-BE49-F238E27FC236}">
                <a16:creationId xmlns:a16="http://schemas.microsoft.com/office/drawing/2014/main" id="{47D8C1FE-4827-4D72-85ED-49FCF0C55DFA}"/>
              </a:ext>
            </a:extLst>
          </p:cNvPr>
          <p:cNvPicPr>
            <a:picLocks noGrp="1" noChangeAspect="1"/>
          </p:cNvPicPr>
          <p:nvPr>
            <p:ph idx="1"/>
          </p:nvPr>
        </p:nvPicPr>
        <p:blipFill>
          <a:blip r:embed="rId2"/>
          <a:stretch>
            <a:fillRect/>
          </a:stretch>
        </p:blipFill>
        <p:spPr>
          <a:xfrm>
            <a:off x="3870618" y="549795"/>
            <a:ext cx="5535648" cy="2213040"/>
          </a:xfrm>
          <a:prstGeom prst="rect">
            <a:avLst/>
          </a:prstGeom>
        </p:spPr>
      </p:pic>
      <p:pic>
        <p:nvPicPr>
          <p:cNvPr id="5" name="Picture 4">
            <a:extLst>
              <a:ext uri="{FF2B5EF4-FFF2-40B4-BE49-F238E27FC236}">
                <a16:creationId xmlns:a16="http://schemas.microsoft.com/office/drawing/2014/main" id="{2230CE88-1F57-4166-9874-57913B9511A0}"/>
              </a:ext>
            </a:extLst>
          </p:cNvPr>
          <p:cNvPicPr>
            <a:picLocks noChangeAspect="1"/>
          </p:cNvPicPr>
          <p:nvPr/>
        </p:nvPicPr>
        <p:blipFill>
          <a:blip r:embed="rId3"/>
          <a:stretch>
            <a:fillRect/>
          </a:stretch>
        </p:blipFill>
        <p:spPr>
          <a:xfrm>
            <a:off x="6789349" y="2770161"/>
            <a:ext cx="3841271" cy="3936247"/>
          </a:xfrm>
          <a:prstGeom prst="rect">
            <a:avLst/>
          </a:prstGeom>
        </p:spPr>
      </p:pic>
    </p:spTree>
    <p:extLst>
      <p:ext uri="{BB962C8B-B14F-4D97-AF65-F5344CB8AC3E}">
        <p14:creationId xmlns:p14="http://schemas.microsoft.com/office/powerpoint/2010/main" val="319316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Let’s update folks!</a:t>
            </a: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p:txBody>
          <a:bodyPr anchor="t" anchorCtr="0"/>
          <a:lstStyle/>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E37EB63-363D-40A9-8327-299C98C6C011}"/>
              </a:ext>
            </a:extLst>
          </p:cNvPr>
          <p:cNvPicPr>
            <a:picLocks noChangeAspect="1"/>
          </p:cNvPicPr>
          <p:nvPr/>
        </p:nvPicPr>
        <p:blipFill>
          <a:blip r:embed="rId2"/>
          <a:stretch>
            <a:fillRect/>
          </a:stretch>
        </p:blipFill>
        <p:spPr>
          <a:xfrm>
            <a:off x="5110574" y="2389348"/>
            <a:ext cx="3841271" cy="3936247"/>
          </a:xfrm>
          <a:prstGeom prst="rect">
            <a:avLst/>
          </a:prstGeom>
        </p:spPr>
      </p:pic>
      <p:sp>
        <p:nvSpPr>
          <p:cNvPr id="5" name="Arc 4">
            <a:extLst>
              <a:ext uri="{FF2B5EF4-FFF2-40B4-BE49-F238E27FC236}">
                <a16:creationId xmlns:a16="http://schemas.microsoft.com/office/drawing/2014/main" id="{A62B6E4B-4766-47B6-B1DC-1D96245A0A76}"/>
              </a:ext>
            </a:extLst>
          </p:cNvPr>
          <p:cNvSpPr/>
          <p:nvPr/>
        </p:nvSpPr>
        <p:spPr>
          <a:xfrm rot="9642142">
            <a:off x="7806564" y="2807551"/>
            <a:ext cx="586596" cy="353683"/>
          </a:xfrm>
          <a:prstGeom prst="arc">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153737FC-F5BD-4A3F-9013-C30B0620D049}"/>
              </a:ext>
            </a:extLst>
          </p:cNvPr>
          <p:cNvSpPr/>
          <p:nvPr/>
        </p:nvSpPr>
        <p:spPr>
          <a:xfrm>
            <a:off x="7953396" y="3167062"/>
            <a:ext cx="130430" cy="81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Oval 6">
            <a:extLst>
              <a:ext uri="{FF2B5EF4-FFF2-40B4-BE49-F238E27FC236}">
                <a16:creationId xmlns:a16="http://schemas.microsoft.com/office/drawing/2014/main" id="{4CD73232-74BB-4BCA-88D0-EDA17D382B6B}"/>
              </a:ext>
            </a:extLst>
          </p:cNvPr>
          <p:cNvSpPr/>
          <p:nvPr/>
        </p:nvSpPr>
        <p:spPr>
          <a:xfrm>
            <a:off x="3339548" y="198783"/>
            <a:ext cx="5652053" cy="1772983"/>
          </a:xfrm>
          <a:prstGeom prst="wedgeEllipseCallout">
            <a:avLst>
              <a:gd name="adj1" fmla="val 1717"/>
              <a:gd name="adj2" fmla="val 7942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More and more kids are using drugs these days</a:t>
            </a:r>
            <a:r>
              <a:rPr kumimoji="0" lang="en-US"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p:txBody>
      </p:sp>
      <p:sp>
        <p:nvSpPr>
          <p:cNvPr id="8" name="Speech Bubble: Oval 7">
            <a:extLst>
              <a:ext uri="{FF2B5EF4-FFF2-40B4-BE49-F238E27FC236}">
                <a16:creationId xmlns:a16="http://schemas.microsoft.com/office/drawing/2014/main" id="{7810984A-1508-4454-B1A6-F585A90D6AEB}"/>
              </a:ext>
            </a:extLst>
          </p:cNvPr>
          <p:cNvSpPr/>
          <p:nvPr/>
        </p:nvSpPr>
        <p:spPr>
          <a:xfrm>
            <a:off x="7833147" y="811659"/>
            <a:ext cx="4358853" cy="1682151"/>
          </a:xfrm>
          <a:prstGeom prst="wedgeEllipseCallout">
            <a:avLst>
              <a:gd name="adj1" fmla="val -32988"/>
              <a:gd name="adj2" fmla="val 6301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Actually, </a:t>
            </a:r>
            <a:r>
              <a:rPr kumimoji="0" lang="en-US" sz="3200" b="1" i="1"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that’s not true!</a:t>
            </a:r>
          </a:p>
        </p:txBody>
      </p:sp>
    </p:spTree>
    <p:extLst>
      <p:ext uri="{BB962C8B-B14F-4D97-AF65-F5344CB8AC3E}">
        <p14:creationId xmlns:p14="http://schemas.microsoft.com/office/powerpoint/2010/main" val="3662798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p:txBody>
          <a:bodyPr anchor="t" anchorCtr="0"/>
          <a:lstStyle/>
          <a:p>
            <a:endParaRPr lang="en-US"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ED71D44-4B1E-404F-93BD-4FE0C53F1F12}"/>
              </a:ext>
            </a:extLst>
          </p:cNvPr>
          <p:cNvGrpSpPr/>
          <p:nvPr/>
        </p:nvGrpSpPr>
        <p:grpSpPr>
          <a:xfrm>
            <a:off x="0" y="281354"/>
            <a:ext cx="13504985" cy="6450750"/>
            <a:chOff x="-2" y="0"/>
            <a:chExt cx="12411732" cy="6858002"/>
          </a:xfrm>
        </p:grpSpPr>
        <p:pic>
          <p:nvPicPr>
            <p:cNvPr id="5" name="Picture 2" descr="Blue curve frame template design element | free image by rawpixel.com ...">
              <a:extLst>
                <a:ext uri="{FF2B5EF4-FFF2-40B4-BE49-F238E27FC236}">
                  <a16:creationId xmlns:a16="http://schemas.microsoft.com/office/drawing/2014/main" id="{30C12D4B-AC85-4A36-8C2F-642A4C0B9E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1143002" y="1143000"/>
              <a:ext cx="6858002" cy="4572001"/>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6" name="Picture 2" descr="Blue curve frame template design element | free image by rawpixel.com ...">
              <a:extLst>
                <a:ext uri="{FF2B5EF4-FFF2-40B4-BE49-F238E27FC236}">
                  <a16:creationId xmlns:a16="http://schemas.microsoft.com/office/drawing/2014/main" id="{EC9D8418-F855-42F5-A704-C8D436D28C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1569"/>
            <a:stretch/>
          </p:blipFill>
          <p:spPr bwMode="auto">
            <a:xfrm rot="5400000">
              <a:off x="4507710" y="-1046019"/>
              <a:ext cx="6858002" cy="89500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grpSp>
      <p:pic>
        <p:nvPicPr>
          <p:cNvPr id="7" name="Picture 2" descr="https://images.squarespace-cdn.com/content/v1/58b590e5c534a5d38a84f013/7b73297b-3f00-49b9-9b18-870a1bb0b270/IBH_Trends_in_No_Use_MTF.png">
            <a:extLst>
              <a:ext uri="{FF2B5EF4-FFF2-40B4-BE49-F238E27FC236}">
                <a16:creationId xmlns:a16="http://schemas.microsoft.com/office/drawing/2014/main" id="{87F39A2B-E37F-4038-BA14-9C67C1315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3367" y="423911"/>
            <a:ext cx="9198634" cy="555700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5F39F887-92CA-4AF6-BFF2-5A5C380E37BC}"/>
              </a:ext>
            </a:extLst>
          </p:cNvPr>
          <p:cNvSpPr/>
          <p:nvPr/>
        </p:nvSpPr>
        <p:spPr>
          <a:xfrm rot="20443737">
            <a:off x="3882657" y="659137"/>
            <a:ext cx="1104442" cy="506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AEF3318-90FD-4F88-B618-F8A257BB472C}"/>
              </a:ext>
            </a:extLst>
          </p:cNvPr>
          <p:cNvSpPr txBox="1"/>
          <p:nvPr/>
        </p:nvSpPr>
        <p:spPr>
          <a:xfrm>
            <a:off x="915922" y="1373188"/>
            <a:ext cx="229876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One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Data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Monitoring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School Surveys</a:t>
            </a:r>
          </a:p>
        </p:txBody>
      </p:sp>
      <p:cxnSp>
        <p:nvCxnSpPr>
          <p:cNvPr id="12" name="Straight Connector 11">
            <a:extLst>
              <a:ext uri="{FF2B5EF4-FFF2-40B4-BE49-F238E27FC236}">
                <a16:creationId xmlns:a16="http://schemas.microsoft.com/office/drawing/2014/main" id="{BEF66F24-EC30-40A0-8386-80F519EC3FD6}"/>
              </a:ext>
            </a:extLst>
          </p:cNvPr>
          <p:cNvCxnSpPr/>
          <p:nvPr/>
        </p:nvCxnSpPr>
        <p:spPr>
          <a:xfrm>
            <a:off x="5488369" y="1448804"/>
            <a:ext cx="3156197"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890DFE3-A365-4908-B011-554C580FAB72}"/>
              </a:ext>
            </a:extLst>
          </p:cNvPr>
          <p:cNvSpPr/>
          <p:nvPr/>
        </p:nvSpPr>
        <p:spPr>
          <a:xfrm>
            <a:off x="3275321" y="5479487"/>
            <a:ext cx="853141" cy="50143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737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What year were YOU a senior?</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p>
        </p:txBody>
      </p:sp>
      <p:pic>
        <p:nvPicPr>
          <p:cNvPr id="4" name="Picture 2" descr="https://images.squarespace-cdn.com/content/v1/58b590e5c534a5d38a84f013/1624294730416-4YGINXNQ0OEF1PZLDRR5/Drug%2BUse%2BLine%2BGraph.jpg">
            <a:extLst>
              <a:ext uri="{FF2B5EF4-FFF2-40B4-BE49-F238E27FC236}">
                <a16:creationId xmlns:a16="http://schemas.microsoft.com/office/drawing/2014/main" id="{6649C5FB-8D4E-44B3-8B55-59745FE6BE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6673" y="0"/>
            <a:ext cx="8523066" cy="54291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A75729-811C-4574-A1E5-F9568C4BC2B9}"/>
              </a:ext>
            </a:extLst>
          </p:cNvPr>
          <p:cNvSpPr txBox="1"/>
          <p:nvPr/>
        </p:nvSpPr>
        <p:spPr>
          <a:xfrm>
            <a:off x="3634731" y="5219484"/>
            <a:ext cx="8285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812D"/>
                </a:solidFill>
                <a:effectLst/>
                <a:uLnTx/>
                <a:uFillTx/>
                <a:latin typeface="Montserrat"/>
                <a:ea typeface="+mn-ea"/>
                <a:cs typeface="+mn-cs"/>
              </a:rPr>
              <a:t>Consider your own high school experience. </a:t>
            </a:r>
            <a:r>
              <a:rPr kumimoji="0" lang="en-US" sz="2400" b="0" i="0" u="none" strike="noStrike" kern="1200" cap="none" spc="0" normalizeH="0" baseline="0" noProof="0" dirty="0">
                <a:ln>
                  <a:noFill/>
                </a:ln>
                <a:solidFill>
                  <a:prstClr val="black"/>
                </a:solidFill>
                <a:effectLst/>
                <a:uLnTx/>
                <a:uFillTx/>
                <a:latin typeface="Montserrat"/>
                <a:ea typeface="+mn-ea"/>
                <a:cs typeface="+mn-cs"/>
              </a:rPr>
              <a:t>Contrast those figures to today's teens, many of whom are not using any substances</a:t>
            </a:r>
          </a:p>
        </p:txBody>
      </p:sp>
      <p:sp>
        <p:nvSpPr>
          <p:cNvPr id="6" name="TextBox 5">
            <a:extLst>
              <a:ext uri="{FF2B5EF4-FFF2-40B4-BE49-F238E27FC236}">
                <a16:creationId xmlns:a16="http://schemas.microsoft.com/office/drawing/2014/main" id="{1485D657-306E-4BF0-BE4D-6B45D92D9D78}"/>
              </a:ext>
            </a:extLst>
          </p:cNvPr>
          <p:cNvSpPr txBox="1"/>
          <p:nvPr/>
        </p:nvSpPr>
        <p:spPr>
          <a:xfrm>
            <a:off x="252919" y="3597117"/>
            <a:ext cx="22987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One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Data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Monitoring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School Surveys</a:t>
            </a:r>
          </a:p>
        </p:txBody>
      </p:sp>
    </p:spTree>
    <p:extLst>
      <p:ext uri="{BB962C8B-B14F-4D97-AF65-F5344CB8AC3E}">
        <p14:creationId xmlns:p14="http://schemas.microsoft.com/office/powerpoint/2010/main" val="22288946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3) How YOU can help PREVENT? </a:t>
            </a:r>
          </a:p>
        </p:txBody>
      </p:sp>
      <p:sp>
        <p:nvSpPr>
          <p:cNvPr id="4" name="TextBox 3">
            <a:extLst>
              <a:ext uri="{FF2B5EF4-FFF2-40B4-BE49-F238E27FC236}">
                <a16:creationId xmlns:a16="http://schemas.microsoft.com/office/drawing/2014/main" id="{C636B926-EF2D-4C51-9827-D95E4A1638F8}"/>
              </a:ext>
            </a:extLst>
          </p:cNvPr>
          <p:cNvSpPr txBox="1"/>
          <p:nvPr/>
        </p:nvSpPr>
        <p:spPr>
          <a:xfrm>
            <a:off x="3714750" y="166568"/>
            <a:ext cx="7781925" cy="7017306"/>
          </a:xfrm>
          <a:prstGeom prst="rect">
            <a:avLst/>
          </a:prstGeom>
          <a:noFill/>
        </p:spPr>
        <p:txBody>
          <a:bodyPr wrap="square" rtlCol="0">
            <a:spAutoFit/>
          </a:bodyPr>
          <a:lstStyle/>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Here’s what works: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Increasing the price </a:t>
            </a:r>
            <a:r>
              <a:rPr lang="en-US" sz="3200" dirty="0">
                <a:latin typeface="Times New Roman" panose="02020603050405020304" pitchFamily="18" charset="0"/>
                <a:cs typeface="Times New Roman" panose="02020603050405020304" pitchFamily="18" charset="0"/>
              </a:rPr>
              <a:t>(Big $$$ in creating disease, $0 in prevention)</a:t>
            </a:r>
          </a:p>
          <a:p>
            <a:pPr marL="285750" indent="-285750">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Policies that limit access </a:t>
            </a:r>
            <a:r>
              <a:rPr lang="en-US" sz="3200" dirty="0">
                <a:latin typeface="Times New Roman" panose="02020603050405020304" pitchFamily="18" charset="0"/>
                <a:cs typeface="Times New Roman" panose="02020603050405020304" pitchFamily="18" charset="0"/>
              </a:rPr>
              <a:t>for underage youth, DELAY AGE OF FIRST USE.</a:t>
            </a:r>
          </a:p>
          <a:p>
            <a:r>
              <a:rPr lang="en-US" sz="3200" dirty="0">
                <a:latin typeface="Times New Roman" panose="02020603050405020304" pitchFamily="18" charset="0"/>
                <a:cs typeface="Times New Roman" panose="02020603050405020304" pitchFamily="18" charset="0"/>
              </a:rPr>
              <a:t>example Tobacco 21, Alcohol carding</a:t>
            </a:r>
          </a:p>
          <a:p>
            <a:endParaRPr lang="en-US"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Funding for enforcement </a:t>
            </a:r>
            <a:r>
              <a:rPr lang="en-US" sz="3200" dirty="0">
                <a:latin typeface="Times New Roman" panose="02020603050405020304" pitchFamily="18" charset="0"/>
                <a:cs typeface="Times New Roman" panose="02020603050405020304" pitchFamily="18" charset="0"/>
              </a:rPr>
              <a:t>of policies </a:t>
            </a:r>
          </a:p>
          <a:p>
            <a:pPr marL="285750" indent="-285750">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656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How YOU can help PREVENT? </a:t>
            </a:r>
          </a:p>
        </p:txBody>
      </p:sp>
      <p:sp>
        <p:nvSpPr>
          <p:cNvPr id="4" name="TextBox 3">
            <a:extLst>
              <a:ext uri="{FF2B5EF4-FFF2-40B4-BE49-F238E27FC236}">
                <a16:creationId xmlns:a16="http://schemas.microsoft.com/office/drawing/2014/main" id="{C636B926-EF2D-4C51-9827-D95E4A1638F8}"/>
              </a:ext>
            </a:extLst>
          </p:cNvPr>
          <p:cNvSpPr txBox="1"/>
          <p:nvPr/>
        </p:nvSpPr>
        <p:spPr>
          <a:xfrm>
            <a:off x="3648074" y="714262"/>
            <a:ext cx="7781925" cy="5139869"/>
          </a:xfrm>
          <a:prstGeom prst="rect">
            <a:avLst/>
          </a:prstGeom>
          <a:noFill/>
        </p:spPr>
        <p:txBody>
          <a:bodyPr wrap="square" rtlCol="0">
            <a:spAutoFit/>
          </a:bodyPr>
          <a:lstStyle/>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Here’s what works: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Placement—</a:t>
            </a:r>
            <a:r>
              <a:rPr lang="en-US" sz="3200" dirty="0">
                <a:latin typeface="Times New Roman" panose="02020603050405020304" pitchFamily="18" charset="0"/>
                <a:cs typeface="Times New Roman" panose="02020603050405020304" pitchFamily="18" charset="0"/>
              </a:rPr>
              <a:t>where is placed by merchants?</a:t>
            </a:r>
          </a:p>
          <a:p>
            <a:pPr marL="285750" indent="-285750">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Limit advertising to youth </a:t>
            </a:r>
          </a:p>
          <a:p>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(colors, candy flavors, etc.)</a:t>
            </a:r>
          </a:p>
          <a:p>
            <a:pPr marL="285750" indent="-285750">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Perception of harm</a:t>
            </a:r>
            <a:r>
              <a:rPr lang="en-US" sz="3200" dirty="0">
                <a:latin typeface="Times New Roman" panose="02020603050405020304" pitchFamily="18" charset="0"/>
                <a:cs typeface="Times New Roman" panose="02020603050405020304" pitchFamily="18" charset="0"/>
              </a:rPr>
              <a:t>—how we model use and speak of it.</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6271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How YOU can help PREVENT? </a:t>
            </a:r>
          </a:p>
        </p:txBody>
      </p:sp>
      <p:sp>
        <p:nvSpPr>
          <p:cNvPr id="4" name="TextBox 3">
            <a:extLst>
              <a:ext uri="{FF2B5EF4-FFF2-40B4-BE49-F238E27FC236}">
                <a16:creationId xmlns:a16="http://schemas.microsoft.com/office/drawing/2014/main" id="{C636B926-EF2D-4C51-9827-D95E4A1638F8}"/>
              </a:ext>
            </a:extLst>
          </p:cNvPr>
          <p:cNvSpPr txBox="1"/>
          <p:nvPr/>
        </p:nvSpPr>
        <p:spPr>
          <a:xfrm>
            <a:off x="3648075" y="409575"/>
            <a:ext cx="7781925" cy="7417415"/>
          </a:xfrm>
          <a:prstGeom prst="rect">
            <a:avLst/>
          </a:prstGeom>
          <a:noFill/>
        </p:spPr>
        <p:txBody>
          <a:bodyPr wrap="square" rtlCol="0">
            <a:spAutoFit/>
          </a:bodyPr>
          <a:lstStyle/>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Here’s what works:</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Please STOP referring to Prohibition,  “Just Say No” or </a:t>
            </a:r>
          </a:p>
          <a:p>
            <a:r>
              <a:rPr lang="en-US" sz="3600" dirty="0">
                <a:latin typeface="Times New Roman" panose="02020603050405020304" pitchFamily="18" charset="0"/>
                <a:cs typeface="Times New Roman" panose="02020603050405020304" pitchFamily="18" charset="0"/>
              </a:rPr>
              <a:t>“D.AR.E” as prevention </a:t>
            </a:r>
          </a:p>
          <a:p>
            <a:endParaRPr lang="en-US" sz="20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40-100 year-old ideas. </a:t>
            </a:r>
          </a:p>
          <a:p>
            <a:endParaRPr lang="en-US" sz="20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Treatment has changed. </a:t>
            </a:r>
          </a:p>
          <a:p>
            <a:endParaRPr lang="en-US" sz="20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So has prevention.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DD8F2B6-3310-4442-B3AC-F5632B6F3AFD}"/>
              </a:ext>
            </a:extLst>
          </p:cNvPr>
          <p:cNvSpPr/>
          <p:nvPr/>
        </p:nvSpPr>
        <p:spPr>
          <a:xfrm rot="20937246">
            <a:off x="3861632" y="1205210"/>
            <a:ext cx="2165979"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FIRST!</a:t>
            </a:r>
          </a:p>
        </p:txBody>
      </p:sp>
    </p:spTree>
    <p:extLst>
      <p:ext uri="{BB962C8B-B14F-4D97-AF65-F5344CB8AC3E}">
        <p14:creationId xmlns:p14="http://schemas.microsoft.com/office/powerpoint/2010/main" val="2064496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a:xfrm>
            <a:off x="3869268" y="349376"/>
            <a:ext cx="7315200" cy="5635372"/>
          </a:xfrm>
        </p:spPr>
        <p:txBody>
          <a:bodyPr anchor="t" anchorCtr="0">
            <a:normAutofit fontScale="92500" lnSpcReduction="10000"/>
          </a:bodyPr>
          <a:lstStyle/>
          <a:p>
            <a:pPr marL="0" indent="0">
              <a:buNone/>
            </a:pPr>
            <a:r>
              <a:rPr lang="en-US" sz="3600" dirty="0">
                <a:latin typeface="Times New Roman" panose="02020603050405020304" pitchFamily="18" charset="0"/>
                <a:cs typeface="Times New Roman" panose="02020603050405020304" pitchFamily="18" charset="0"/>
              </a:rPr>
              <a:t>Promote MSS</a:t>
            </a:r>
          </a:p>
          <a:p>
            <a:pPr marL="0" indent="0">
              <a:buNone/>
            </a:pPr>
            <a:r>
              <a:rPr lang="en-US" sz="4100" b="1" dirty="0">
                <a:latin typeface="Times New Roman" panose="02020603050405020304" pitchFamily="18" charset="0"/>
                <a:cs typeface="Times New Roman" panose="02020603050405020304" pitchFamily="18" charset="0"/>
              </a:rPr>
              <a:t>The Missouri Student Survey (MSS) </a:t>
            </a:r>
          </a:p>
          <a:p>
            <a:pPr marL="741363" indent="-406400">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conducted in even-numbered   years </a:t>
            </a:r>
          </a:p>
          <a:p>
            <a:pPr marL="334963" indent="0">
              <a:buNone/>
            </a:pPr>
            <a:endParaRPr lang="en-US" sz="1200" dirty="0">
              <a:latin typeface="Times New Roman" panose="02020603050405020304" pitchFamily="18" charset="0"/>
              <a:cs typeface="Times New Roman" panose="02020603050405020304" pitchFamily="18" charset="0"/>
            </a:endParaRPr>
          </a:p>
          <a:p>
            <a:pPr marL="517525" indent="-182563">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tracks risk behaviors of students </a:t>
            </a:r>
            <a:endParaRPr lang="en-US" sz="1100" dirty="0">
              <a:latin typeface="Times New Roman" panose="02020603050405020304" pitchFamily="18" charset="0"/>
              <a:cs typeface="Times New Roman" panose="02020603050405020304" pitchFamily="18" charset="0"/>
            </a:endParaRPr>
          </a:p>
          <a:p>
            <a:pPr marL="334962" indent="0">
              <a:buNone/>
            </a:pPr>
            <a:endParaRPr lang="en-US" sz="1300" dirty="0">
              <a:latin typeface="Times New Roman" panose="02020603050405020304" pitchFamily="18" charset="0"/>
              <a:cs typeface="Times New Roman" panose="02020603050405020304" pitchFamily="18" charset="0"/>
            </a:endParaRPr>
          </a:p>
          <a:p>
            <a:pPr marL="688975" indent="-354013">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grades 6-12 attending public schools in Missouri   </a:t>
            </a:r>
          </a:p>
          <a:p>
            <a:pPr marL="688975" indent="-354013">
              <a:buFont typeface="Wingdings" panose="05000000000000000000" pitchFamily="2" charset="2"/>
              <a:buChar char="q"/>
            </a:pPr>
            <a:endParaRPr lang="en-US" sz="1300" dirty="0">
              <a:latin typeface="Times New Roman" panose="02020603050405020304" pitchFamily="18" charset="0"/>
              <a:cs typeface="Times New Roman" panose="02020603050405020304" pitchFamily="18" charset="0"/>
            </a:endParaRPr>
          </a:p>
          <a:p>
            <a:pPr marL="795338" indent="-398463">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participation in the survey is completely optional. </a:t>
            </a:r>
          </a:p>
        </p:txBody>
      </p:sp>
      <p:pic>
        <p:nvPicPr>
          <p:cNvPr id="4" name="Picture 3">
            <a:extLst>
              <a:ext uri="{FF2B5EF4-FFF2-40B4-BE49-F238E27FC236}">
                <a16:creationId xmlns:a16="http://schemas.microsoft.com/office/drawing/2014/main" id="{71471B9C-CA1D-46D0-A562-17D7E831ACCC}"/>
              </a:ext>
            </a:extLst>
          </p:cNvPr>
          <p:cNvPicPr>
            <a:picLocks noChangeAspect="1"/>
          </p:cNvPicPr>
          <p:nvPr/>
        </p:nvPicPr>
        <p:blipFill>
          <a:blip r:embed="rId2"/>
          <a:stretch>
            <a:fillRect/>
          </a:stretch>
        </p:blipFill>
        <p:spPr>
          <a:xfrm>
            <a:off x="0" y="878519"/>
            <a:ext cx="3472070" cy="2962591"/>
          </a:xfrm>
          <a:prstGeom prst="rect">
            <a:avLst/>
          </a:prstGeom>
        </p:spPr>
      </p:pic>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697444" y="551225"/>
            <a:ext cx="2947482" cy="3460173"/>
          </a:xfrm>
        </p:spPr>
        <p:txBody>
          <a:bodyPr/>
          <a:lstStyle/>
          <a:p>
            <a:r>
              <a:rPr lang="en-US" dirty="0">
                <a:solidFill>
                  <a:srgbClr val="002060"/>
                </a:solidFill>
                <a:latin typeface="Times New Roman" panose="02020603050405020304" pitchFamily="18" charset="0"/>
                <a:cs typeface="Times New Roman" panose="02020603050405020304" pitchFamily="18" charset="0"/>
              </a:rPr>
              <a:t>Missouri Student </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Survey</a:t>
            </a:r>
          </a:p>
        </p:txBody>
      </p:sp>
    </p:spTree>
    <p:extLst>
      <p:ext uri="{BB962C8B-B14F-4D97-AF65-F5344CB8AC3E}">
        <p14:creationId xmlns:p14="http://schemas.microsoft.com/office/powerpoint/2010/main" val="140015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sp>
        <p:nvSpPr>
          <p:cNvPr id="2" name="Content Placeholder 1">
            <a:extLst>
              <a:ext uri="{FF2B5EF4-FFF2-40B4-BE49-F238E27FC236}">
                <a16:creationId xmlns:a16="http://schemas.microsoft.com/office/drawing/2014/main" id="{DA8C26B7-8880-417B-AF0C-5BF68D53330C}"/>
              </a:ext>
            </a:extLst>
          </p:cNvPr>
          <p:cNvSpPr>
            <a:spLocks noGrp="1"/>
          </p:cNvSpPr>
          <p:nvPr>
            <p:ph idx="1"/>
          </p:nvPr>
        </p:nvSpPr>
        <p:spPr/>
        <p:txBody>
          <a:bodyPr/>
          <a:lstStyle/>
          <a:p>
            <a:pPr marL="0" indent="0">
              <a:buNone/>
            </a:pPr>
            <a:endParaRPr lang="en-US" dirty="0">
              <a:solidFill>
                <a:schemeClr val="bg1"/>
              </a:solidFill>
            </a:endParaRPr>
          </a:p>
        </p:txBody>
      </p:sp>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4"/>
          <a:stretch>
            <a:fillRect/>
          </a:stretch>
        </p:blipFill>
        <p:spPr>
          <a:xfrm>
            <a:off x="477940" y="453901"/>
            <a:ext cx="3652273" cy="2348293"/>
          </a:xfrm>
          <a:prstGeom prst="rect">
            <a:avLst/>
          </a:prstGeom>
        </p:spPr>
      </p:pic>
    </p:spTree>
    <p:extLst>
      <p:ext uri="{BB962C8B-B14F-4D97-AF65-F5344CB8AC3E}">
        <p14:creationId xmlns:p14="http://schemas.microsoft.com/office/powerpoint/2010/main" val="2262876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13BE-5380-436A-AB79-DD33427D5658}"/>
              </a:ext>
            </a:extLst>
          </p:cNvPr>
          <p:cNvSpPr>
            <a:spLocks noGrp="1"/>
          </p:cNvSpPr>
          <p:nvPr>
            <p:ph type="title"/>
          </p:nvPr>
        </p:nvSpPr>
        <p:spPr>
          <a:xfrm>
            <a:off x="214819" y="723787"/>
            <a:ext cx="2947482" cy="4753088"/>
          </a:xfrm>
        </p:spPr>
        <p:txBody>
          <a:bodyPr/>
          <a:lstStyle/>
          <a:p>
            <a:r>
              <a:rPr lang="en-US" dirty="0">
                <a:latin typeface="Times New Roman" panose="02020603050405020304" pitchFamily="18" charset="0"/>
                <a:cs typeface="Times New Roman" panose="02020603050405020304" pitchFamily="18" charset="0"/>
              </a:rPr>
              <a:t>To treat a patient</a:t>
            </a:r>
          </a:p>
        </p:txBody>
      </p:sp>
      <p:pic>
        <p:nvPicPr>
          <p:cNvPr id="4" name="Content Placeholder 3">
            <a:extLst>
              <a:ext uri="{FF2B5EF4-FFF2-40B4-BE49-F238E27FC236}">
                <a16:creationId xmlns:a16="http://schemas.microsoft.com/office/drawing/2014/main" id="{29EC61F7-88E3-41C0-8E2D-B206A2CDE2DB}"/>
              </a:ext>
            </a:extLst>
          </p:cNvPr>
          <p:cNvPicPr>
            <a:picLocks noGrp="1" noChangeAspect="1"/>
          </p:cNvPicPr>
          <p:nvPr>
            <p:ph idx="1"/>
          </p:nvPr>
        </p:nvPicPr>
        <p:blipFill>
          <a:blip r:embed="rId2"/>
          <a:stretch>
            <a:fillRect/>
          </a:stretch>
        </p:blipFill>
        <p:spPr>
          <a:xfrm>
            <a:off x="6096000" y="925220"/>
            <a:ext cx="3803402" cy="4659605"/>
          </a:xfrm>
          <a:prstGeom prst="rect">
            <a:avLst/>
          </a:prstGeom>
        </p:spPr>
      </p:pic>
    </p:spTree>
    <p:extLst>
      <p:ext uri="{BB962C8B-B14F-4D97-AF65-F5344CB8AC3E}">
        <p14:creationId xmlns:p14="http://schemas.microsoft.com/office/powerpoint/2010/main" val="36274886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a:xfrm>
            <a:off x="3869268" y="349376"/>
            <a:ext cx="7315200" cy="5635372"/>
          </a:xfrm>
        </p:spPr>
        <p:txBody>
          <a:bodyPr anchor="t" anchorCtr="0">
            <a:normAutofit/>
          </a:bodyPr>
          <a:lstStyle/>
          <a:p>
            <a:pPr marL="0" indent="0">
              <a:buNone/>
            </a:pPr>
            <a:r>
              <a:rPr lang="en-US" sz="3600" dirty="0">
                <a:latin typeface="Times New Roman" panose="02020603050405020304" pitchFamily="18" charset="0"/>
                <a:cs typeface="Times New Roman" panose="02020603050405020304" pitchFamily="18" charset="0"/>
              </a:rPr>
              <a:t>Promote MSS</a:t>
            </a:r>
          </a:p>
          <a:p>
            <a:pPr marL="0" indent="0">
              <a:buNone/>
            </a:pPr>
            <a:r>
              <a:rPr lang="en-US" sz="4100" b="1" dirty="0">
                <a:latin typeface="Times New Roman" panose="02020603050405020304" pitchFamily="18" charset="0"/>
                <a:cs typeface="Times New Roman" panose="02020603050405020304" pitchFamily="18" charset="0"/>
              </a:rPr>
              <a:t>The Missouri Student Survey (MSS) </a:t>
            </a:r>
          </a:p>
          <a:p>
            <a:pP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includes questions on </a:t>
            </a:r>
          </a:p>
          <a:p>
            <a:pPr marL="1139825" indent="-344488"/>
            <a:r>
              <a:rPr lang="en-US" sz="3600" dirty="0">
                <a:latin typeface="Times New Roman" panose="02020603050405020304" pitchFamily="18" charset="0"/>
                <a:cs typeface="Times New Roman" panose="02020603050405020304" pitchFamily="18" charset="0"/>
              </a:rPr>
              <a:t>alcohol, tobacco, and drug use and </a:t>
            </a:r>
          </a:p>
          <a:p>
            <a:pPr marL="1139825" indent="-277813"/>
            <a:r>
              <a:rPr lang="en-US" sz="3600" dirty="0">
                <a:latin typeface="Times New Roman" panose="02020603050405020304" pitchFamily="18" charset="0"/>
                <a:cs typeface="Times New Roman" panose="02020603050405020304" pitchFamily="18" charset="0"/>
              </a:rPr>
              <a:t>other behaviors that endanger health and safety. </a:t>
            </a:r>
          </a:p>
          <a:p>
            <a:pPr marL="1139825" indent="-1139825">
              <a:buNone/>
            </a:pPr>
            <a:r>
              <a:rPr lang="en-US" sz="36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71471B9C-CA1D-46D0-A562-17D7E831ACCC}"/>
              </a:ext>
            </a:extLst>
          </p:cNvPr>
          <p:cNvPicPr>
            <a:picLocks noChangeAspect="1"/>
          </p:cNvPicPr>
          <p:nvPr/>
        </p:nvPicPr>
        <p:blipFill>
          <a:blip r:embed="rId2"/>
          <a:stretch>
            <a:fillRect/>
          </a:stretch>
        </p:blipFill>
        <p:spPr>
          <a:xfrm>
            <a:off x="0" y="878519"/>
            <a:ext cx="3472070" cy="2962591"/>
          </a:xfrm>
          <a:prstGeom prst="rect">
            <a:avLst/>
          </a:prstGeom>
        </p:spPr>
      </p:pic>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697444" y="551225"/>
            <a:ext cx="2947482" cy="3460173"/>
          </a:xfrm>
        </p:spPr>
        <p:txBody>
          <a:bodyPr/>
          <a:lstStyle/>
          <a:p>
            <a:r>
              <a:rPr lang="en-US" dirty="0">
                <a:solidFill>
                  <a:srgbClr val="002060"/>
                </a:solidFill>
                <a:latin typeface="Times New Roman" panose="02020603050405020304" pitchFamily="18" charset="0"/>
                <a:cs typeface="Times New Roman" panose="02020603050405020304" pitchFamily="18" charset="0"/>
              </a:rPr>
              <a:t>Missouri Student </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Survey</a:t>
            </a:r>
          </a:p>
        </p:txBody>
      </p:sp>
    </p:spTree>
    <p:extLst>
      <p:ext uri="{BB962C8B-B14F-4D97-AF65-F5344CB8AC3E}">
        <p14:creationId xmlns:p14="http://schemas.microsoft.com/office/powerpoint/2010/main" val="1537121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471B9C-CA1D-46D0-A562-17D7E831ACCC}"/>
              </a:ext>
            </a:extLst>
          </p:cNvPr>
          <p:cNvPicPr>
            <a:picLocks noChangeAspect="1"/>
          </p:cNvPicPr>
          <p:nvPr/>
        </p:nvPicPr>
        <p:blipFill>
          <a:blip r:embed="rId2"/>
          <a:stretch>
            <a:fillRect/>
          </a:stretch>
        </p:blipFill>
        <p:spPr>
          <a:xfrm>
            <a:off x="0" y="878519"/>
            <a:ext cx="3472070" cy="2962591"/>
          </a:xfrm>
          <a:prstGeom prst="rect">
            <a:avLst/>
          </a:prstGeom>
        </p:spPr>
      </p:pic>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697444" y="551225"/>
            <a:ext cx="2947482" cy="3460173"/>
          </a:xfrm>
        </p:spPr>
        <p:txBody>
          <a:bodyPr/>
          <a:lstStyle/>
          <a:p>
            <a:r>
              <a:rPr lang="en-US" dirty="0">
                <a:solidFill>
                  <a:srgbClr val="002060"/>
                </a:solidFill>
                <a:latin typeface="Times New Roman" panose="02020603050405020304" pitchFamily="18" charset="0"/>
                <a:cs typeface="Times New Roman" panose="02020603050405020304" pitchFamily="18" charset="0"/>
              </a:rPr>
              <a:t>Missouri Student </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Survey</a:t>
            </a:r>
          </a:p>
        </p:txBody>
      </p:sp>
      <p:pic>
        <p:nvPicPr>
          <p:cNvPr id="7" name="Content Placeholder 6">
            <a:extLst>
              <a:ext uri="{FF2B5EF4-FFF2-40B4-BE49-F238E27FC236}">
                <a16:creationId xmlns:a16="http://schemas.microsoft.com/office/drawing/2014/main" id="{2B38D4FB-450C-43CB-B8FD-2973CEF6BB39}"/>
              </a:ext>
            </a:extLst>
          </p:cNvPr>
          <p:cNvPicPr>
            <a:picLocks noGrp="1" noChangeAspect="1"/>
          </p:cNvPicPr>
          <p:nvPr>
            <p:ph idx="1"/>
          </p:nvPr>
        </p:nvPicPr>
        <p:blipFill>
          <a:blip r:embed="rId3"/>
          <a:stretch>
            <a:fillRect/>
          </a:stretch>
        </p:blipFill>
        <p:spPr>
          <a:xfrm>
            <a:off x="4040856" y="310460"/>
            <a:ext cx="4859120" cy="6237080"/>
          </a:xfrm>
          <a:prstGeom prst="rect">
            <a:avLst/>
          </a:prstGeom>
        </p:spPr>
      </p:pic>
      <p:sp>
        <p:nvSpPr>
          <p:cNvPr id="6" name="TextBox 5">
            <a:extLst>
              <a:ext uri="{FF2B5EF4-FFF2-40B4-BE49-F238E27FC236}">
                <a16:creationId xmlns:a16="http://schemas.microsoft.com/office/drawing/2014/main" id="{7BEF0EC7-34E0-4938-89BB-8E45B021975C}"/>
              </a:ext>
            </a:extLst>
          </p:cNvPr>
          <p:cNvSpPr txBox="1"/>
          <p:nvPr/>
        </p:nvSpPr>
        <p:spPr>
          <a:xfrm>
            <a:off x="357809" y="4168404"/>
            <a:ext cx="2947482" cy="1384995"/>
          </a:xfrm>
          <a:prstGeom prst="rect">
            <a:avLst/>
          </a:prstGeom>
          <a:noFill/>
        </p:spPr>
        <p:txBody>
          <a:bodyPr wrap="square" rtlCol="0">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Internet Search for </a:t>
            </a:r>
          </a:p>
          <a:p>
            <a:pPr algn="ctr"/>
            <a:r>
              <a:rPr lang="en-US" sz="2800" dirty="0">
                <a:solidFill>
                  <a:schemeClr val="bg1"/>
                </a:solidFill>
                <a:latin typeface="Times New Roman" panose="02020603050405020304" pitchFamily="18" charset="0"/>
                <a:cs typeface="Times New Roman" panose="02020603050405020304" pitchFamily="18" charset="0"/>
              </a:rPr>
              <a:t>“Missouri Student Survey”</a:t>
            </a:r>
          </a:p>
        </p:txBody>
      </p:sp>
      <p:sp>
        <p:nvSpPr>
          <p:cNvPr id="8" name="TextBox 7">
            <a:extLst>
              <a:ext uri="{FF2B5EF4-FFF2-40B4-BE49-F238E27FC236}">
                <a16:creationId xmlns:a16="http://schemas.microsoft.com/office/drawing/2014/main" id="{B20EA76D-5E74-4BB3-B539-1DC212CECEAD}"/>
              </a:ext>
            </a:extLst>
          </p:cNvPr>
          <p:cNvSpPr txBox="1"/>
          <p:nvPr/>
        </p:nvSpPr>
        <p:spPr>
          <a:xfrm>
            <a:off x="8899976" y="1120676"/>
            <a:ext cx="2775190" cy="3970318"/>
          </a:xfrm>
          <a:prstGeom prst="rect">
            <a:avLst/>
          </a:prstGeom>
          <a:noFill/>
        </p:spPr>
        <p:txBody>
          <a:bodyPr wrap="square" rtlCol="0">
            <a:spAutoFit/>
          </a:bodyPr>
          <a:lstStyle/>
          <a:p>
            <a:pPr algn="r"/>
            <a:r>
              <a:rPr lang="en-US" sz="3600" b="1" dirty="0"/>
              <a:t>County Level</a:t>
            </a:r>
          </a:p>
          <a:p>
            <a:pPr algn="r"/>
            <a:r>
              <a:rPr lang="en-US" sz="3600" dirty="0"/>
              <a:t>data . </a:t>
            </a:r>
          </a:p>
          <a:p>
            <a:pPr algn="r"/>
            <a:r>
              <a:rPr lang="en-US" sz="3600" dirty="0"/>
              <a:t>Compares to past county data and national data. </a:t>
            </a:r>
          </a:p>
        </p:txBody>
      </p:sp>
      <p:sp>
        <p:nvSpPr>
          <p:cNvPr id="9" name="Arrow: Curved Down 8">
            <a:extLst>
              <a:ext uri="{FF2B5EF4-FFF2-40B4-BE49-F238E27FC236}">
                <a16:creationId xmlns:a16="http://schemas.microsoft.com/office/drawing/2014/main" id="{994C2555-BB82-4CB2-AB3C-BA870BF66670}"/>
              </a:ext>
            </a:extLst>
          </p:cNvPr>
          <p:cNvSpPr/>
          <p:nvPr/>
        </p:nvSpPr>
        <p:spPr>
          <a:xfrm flipH="1">
            <a:off x="8653671" y="605679"/>
            <a:ext cx="2623930" cy="545680"/>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8892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BB5F-70F1-49FB-B73A-4CDA081D778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Did YOUR county participate? </a:t>
            </a:r>
          </a:p>
        </p:txBody>
      </p:sp>
      <p:sp>
        <p:nvSpPr>
          <p:cNvPr id="3" name="Content Placeholder 2">
            <a:extLst>
              <a:ext uri="{FF2B5EF4-FFF2-40B4-BE49-F238E27FC236}">
                <a16:creationId xmlns:a16="http://schemas.microsoft.com/office/drawing/2014/main" id="{A1CEDC32-FFEF-4A6B-A0D1-8FF0CBB370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ABA5E72-7B05-4859-BAE7-6C7F6EAC67F1}"/>
              </a:ext>
            </a:extLst>
          </p:cNvPr>
          <p:cNvPicPr>
            <a:picLocks noChangeAspect="1"/>
          </p:cNvPicPr>
          <p:nvPr/>
        </p:nvPicPr>
        <p:blipFill>
          <a:blip r:embed="rId2"/>
          <a:stretch>
            <a:fillRect/>
          </a:stretch>
        </p:blipFill>
        <p:spPr>
          <a:xfrm>
            <a:off x="4171596" y="817626"/>
            <a:ext cx="5929828" cy="5222748"/>
          </a:xfrm>
          <a:prstGeom prst="rect">
            <a:avLst/>
          </a:prstGeom>
        </p:spPr>
      </p:pic>
    </p:spTree>
    <p:extLst>
      <p:ext uri="{BB962C8B-B14F-4D97-AF65-F5344CB8AC3E}">
        <p14:creationId xmlns:p14="http://schemas.microsoft.com/office/powerpoint/2010/main" val="1010635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8893336" y="2104912"/>
            <a:ext cx="2947482" cy="4753088"/>
          </a:xfrm>
        </p:spPr>
        <p:txBody>
          <a:bodyPr/>
          <a:lstStyle/>
          <a:p>
            <a:r>
              <a:rPr lang="en-US" dirty="0">
                <a:latin typeface="Times New Roman" panose="02020603050405020304" pitchFamily="18" charset="0"/>
                <a:cs typeface="Times New Roman" panose="02020603050405020304" pitchFamily="18" charset="0"/>
              </a:rPr>
              <a:t>1:45 – 2:45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TODAY at the conference</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a:xfrm>
            <a:off x="4876800" y="243359"/>
            <a:ext cx="6964018" cy="5635372"/>
          </a:xfrm>
        </p:spPr>
        <p:txBody>
          <a:bodyPr anchor="t" anchorCtr="0">
            <a:noAutofit/>
          </a:bodyPr>
          <a:lstStyle/>
          <a:p>
            <a:pPr marL="0" indent="0">
              <a:buNone/>
            </a:pPr>
            <a:r>
              <a:rPr lang="en-US" sz="3200" dirty="0">
                <a:latin typeface="Times New Roman" panose="02020603050405020304" pitchFamily="18" charset="0"/>
                <a:cs typeface="Times New Roman" panose="02020603050405020304" pitchFamily="18" charset="0"/>
              </a:rPr>
              <a:t>“Evidence-Based Practices Regarding </a:t>
            </a:r>
          </a:p>
          <a:p>
            <a:pPr marL="0" indent="0">
              <a:buNone/>
            </a:pPr>
            <a:r>
              <a:rPr lang="en-US" sz="3200" dirty="0">
                <a:latin typeface="Times New Roman" panose="02020603050405020304" pitchFamily="18" charset="0"/>
                <a:cs typeface="Times New Roman" panose="02020603050405020304" pitchFamily="18" charset="0"/>
              </a:rPr>
              <a:t>How to Prepare and Respond to an </a:t>
            </a:r>
          </a:p>
          <a:p>
            <a:pPr marL="0" indent="0">
              <a:buNone/>
            </a:pPr>
            <a:r>
              <a:rPr lang="en-US" sz="3200" dirty="0">
                <a:latin typeface="Times New Roman" panose="02020603050405020304" pitchFamily="18" charset="0"/>
                <a:cs typeface="Times New Roman" panose="02020603050405020304" pitchFamily="18" charset="0"/>
              </a:rPr>
              <a:t>Opioid Emergency in Your School” </a:t>
            </a:r>
          </a:p>
          <a:p>
            <a:pPr marL="0" indent="0">
              <a:buNone/>
            </a:pPr>
            <a:endParaRPr lang="en-US" sz="1100" b="1" dirty="0">
              <a:latin typeface="Times New Roman" panose="02020603050405020304" pitchFamily="18" charset="0"/>
              <a:cs typeface="Times New Roman" panose="02020603050405020304" pitchFamily="18" charset="0"/>
            </a:endParaRPr>
          </a:p>
          <a:p>
            <a:pPr marL="0" indent="0" algn="ctr">
              <a:buNone/>
            </a:pPr>
            <a:r>
              <a:rPr lang="en-US" sz="3200" dirty="0">
                <a:latin typeface="Times New Roman" panose="02020603050405020304" pitchFamily="18" charset="0"/>
                <a:cs typeface="Times New Roman" panose="02020603050405020304" pitchFamily="18" charset="0"/>
              </a:rPr>
              <a:t>2:00 P.M. </a:t>
            </a:r>
            <a:r>
              <a:rPr lang="en-US" sz="3200" b="1" i="1" dirty="0">
                <a:latin typeface="Times New Roman" panose="02020603050405020304" pitchFamily="18" charset="0"/>
                <a:cs typeface="Times New Roman" panose="02020603050405020304" pitchFamily="18" charset="0"/>
              </a:rPr>
              <a:t>today</a:t>
            </a:r>
          </a:p>
          <a:p>
            <a:pPr marL="0" indent="0">
              <a:buNone/>
            </a:pPr>
            <a:endParaRPr lang="en-US" sz="11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Dave Zellmer, MPH, Columbia/Boone County Public Health and Human Services; </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Alec Mundle, CHES, MPH, Columbia/Boone County Public Health and Human Services</a:t>
            </a:r>
          </a:p>
        </p:txBody>
      </p:sp>
      <p:pic>
        <p:nvPicPr>
          <p:cNvPr id="4" name="Picture 3">
            <a:extLst>
              <a:ext uri="{FF2B5EF4-FFF2-40B4-BE49-F238E27FC236}">
                <a16:creationId xmlns:a16="http://schemas.microsoft.com/office/drawing/2014/main" id="{D80C3523-E2CE-497F-AFB8-1F4890D61A73}"/>
              </a:ext>
            </a:extLst>
          </p:cNvPr>
          <p:cNvPicPr>
            <a:picLocks noChangeAspect="1"/>
          </p:cNvPicPr>
          <p:nvPr/>
        </p:nvPicPr>
        <p:blipFill>
          <a:blip r:embed="rId2"/>
          <a:stretch>
            <a:fillRect/>
          </a:stretch>
        </p:blipFill>
        <p:spPr>
          <a:xfrm>
            <a:off x="0" y="19050"/>
            <a:ext cx="4638675" cy="6838950"/>
          </a:xfrm>
          <a:prstGeom prst="rect">
            <a:avLst/>
          </a:prstGeom>
        </p:spPr>
      </p:pic>
    </p:spTree>
    <p:extLst>
      <p:ext uri="{BB962C8B-B14F-4D97-AF65-F5344CB8AC3E}">
        <p14:creationId xmlns:p14="http://schemas.microsoft.com/office/powerpoint/2010/main" val="4200242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__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hunter/gatherers________</a:t>
            </a: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_____% of SUDs begin during adolescence.  </a:t>
            </a:r>
          </a:p>
        </p:txBody>
      </p:sp>
    </p:spTree>
    <p:extLst>
      <p:ext uri="{BB962C8B-B14F-4D97-AF65-F5344CB8AC3E}">
        <p14:creationId xmlns:p14="http://schemas.microsoft.com/office/powerpoint/2010/main" val="544530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a:t>
            </a:r>
            <a:r>
              <a:rPr lang="en-US" sz="3600" b="1" u="sng" dirty="0">
                <a:solidFill>
                  <a:srgbClr val="FF0000"/>
                </a:solidFill>
                <a:latin typeface="Times New Roman" panose="02020603050405020304" pitchFamily="18" charset="0"/>
                <a:cs typeface="Times New Roman" panose="02020603050405020304" pitchFamily="18" charset="0"/>
              </a:rPr>
              <a:t>25</a:t>
            </a:r>
            <a:r>
              <a:rPr lang="en-US" sz="3600" dirty="0">
                <a:solidFill>
                  <a:schemeClr val="tx1"/>
                </a:solidFill>
                <a:latin typeface="Times New Roman" panose="02020603050405020304" pitchFamily="18" charset="0"/>
                <a:cs typeface="Times New Roman" panose="02020603050405020304" pitchFamily="18" charset="0"/>
              </a:rPr>
              <a:t>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hunter/gatherers_______</a:t>
            </a:r>
            <a:endParaRPr lang="en-US" sz="3600" b="1" u="sng" dirty="0">
              <a:solidFill>
                <a:srgbClr val="FF0000"/>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_____% of SUDs begin during adolescence.  </a:t>
            </a:r>
          </a:p>
        </p:txBody>
      </p:sp>
    </p:spTree>
    <p:extLst>
      <p:ext uri="{BB962C8B-B14F-4D97-AF65-F5344CB8AC3E}">
        <p14:creationId xmlns:p14="http://schemas.microsoft.com/office/powerpoint/2010/main" val="1462399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r>
              <a:rPr lang="en-US" dirty="0">
                <a:latin typeface="Times New Roman" panose="02020603050405020304" pitchFamily="18" charset="0"/>
                <a:cs typeface="Times New Roman" panose="02020603050405020304" pitchFamily="18" charset="0"/>
              </a:rPr>
              <a:t>:</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a:t>
            </a:r>
            <a:r>
              <a:rPr lang="en-US" sz="3600" b="1" u="sng" dirty="0">
                <a:solidFill>
                  <a:srgbClr val="FF0000"/>
                </a:solidFill>
                <a:latin typeface="Times New Roman" panose="02020603050405020304" pitchFamily="18" charset="0"/>
                <a:cs typeface="Times New Roman" panose="02020603050405020304" pitchFamily="18" charset="0"/>
              </a:rPr>
              <a:t>25</a:t>
            </a:r>
            <a:r>
              <a:rPr lang="en-US" sz="3600" dirty="0">
                <a:solidFill>
                  <a:schemeClr val="tx1"/>
                </a:solidFill>
                <a:latin typeface="Times New Roman" panose="02020603050405020304" pitchFamily="18" charset="0"/>
                <a:cs typeface="Times New Roman" panose="02020603050405020304" pitchFamily="18" charset="0"/>
              </a:rPr>
              <a:t>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  </a:t>
            </a:r>
            <a:r>
              <a:rPr lang="en-US" sz="3600" b="1" u="sng" dirty="0">
                <a:solidFill>
                  <a:srgbClr val="FF0000"/>
                </a:solidFill>
                <a:latin typeface="Times New Roman" panose="02020603050405020304" pitchFamily="18" charset="0"/>
                <a:cs typeface="Times New Roman" panose="02020603050405020304" pitchFamily="18" charset="0"/>
              </a:rPr>
              <a:t>10,000 </a:t>
            </a: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_____% of SUDs begin during adolescence.  </a:t>
            </a:r>
          </a:p>
        </p:txBody>
      </p:sp>
    </p:spTree>
    <p:extLst>
      <p:ext uri="{BB962C8B-B14F-4D97-AF65-F5344CB8AC3E}">
        <p14:creationId xmlns:p14="http://schemas.microsoft.com/office/powerpoint/2010/main" val="1956028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 </a:t>
            </a:r>
          </a:p>
        </p:txBody>
      </p:sp>
      <p:sp>
        <p:nvSpPr>
          <p:cNvPr id="4" name="Subtitle 2">
            <a:extLst>
              <a:ext uri="{FF2B5EF4-FFF2-40B4-BE49-F238E27FC236}">
                <a16:creationId xmlns:a16="http://schemas.microsoft.com/office/drawing/2014/main" id="{E7A53469-341B-4BE2-9B61-41BAEBB5B77E}"/>
              </a:ext>
            </a:extLst>
          </p:cNvPr>
          <p:cNvSpPr>
            <a:spLocks noGrp="1"/>
          </p:cNvSpPr>
          <p:nvPr>
            <p:ph idx="1"/>
          </p:nvPr>
        </p:nvSpPr>
        <p:spPr>
          <a:xfrm>
            <a:off x="3697357" y="349250"/>
            <a:ext cx="7991060" cy="5813011"/>
          </a:xfrm>
        </p:spPr>
        <p:txBody>
          <a:bodyPr>
            <a:normAutofit/>
          </a:bodyPr>
          <a:lstStyle/>
          <a:p>
            <a:pPr marL="0" indent="0" algn="l">
              <a:buNone/>
            </a:pPr>
            <a:r>
              <a:rPr lang="en-US" sz="3600" dirty="0">
                <a:solidFill>
                  <a:schemeClr val="tx1"/>
                </a:solidFill>
                <a:latin typeface="Times New Roman" panose="02020603050405020304" pitchFamily="18" charset="0"/>
                <a:cs typeface="Times New Roman" panose="02020603050405020304" pitchFamily="18" charset="0"/>
              </a:rPr>
              <a:t>1. Mature at about </a:t>
            </a:r>
            <a:r>
              <a:rPr lang="en-US" sz="3600" b="1" u="sng" dirty="0">
                <a:solidFill>
                  <a:srgbClr val="FF0000"/>
                </a:solidFill>
                <a:latin typeface="Times New Roman" panose="02020603050405020304" pitchFamily="18" charset="0"/>
                <a:cs typeface="Times New Roman" panose="02020603050405020304" pitchFamily="18" charset="0"/>
              </a:rPr>
              <a:t>25</a:t>
            </a:r>
            <a:r>
              <a:rPr lang="en-US" sz="3600" dirty="0">
                <a:solidFill>
                  <a:schemeClr val="tx1"/>
                </a:solidFill>
                <a:latin typeface="Times New Roman" panose="02020603050405020304" pitchFamily="18" charset="0"/>
                <a:cs typeface="Times New Roman" panose="02020603050405020304" pitchFamily="18" charset="0"/>
              </a:rPr>
              <a:t> years. </a:t>
            </a:r>
          </a:p>
          <a:p>
            <a:pPr marL="0" indent="0" algn="l">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2. Most like hunter/gatherers  </a:t>
            </a:r>
            <a:r>
              <a:rPr lang="en-US" sz="3600" b="1" u="sng" dirty="0">
                <a:solidFill>
                  <a:srgbClr val="FF0000"/>
                </a:solidFill>
                <a:latin typeface="Times New Roman" panose="02020603050405020304" pitchFamily="18" charset="0"/>
                <a:cs typeface="Times New Roman" panose="02020603050405020304" pitchFamily="18" charset="0"/>
              </a:rPr>
              <a:t>10,000 </a:t>
            </a:r>
          </a:p>
          <a:p>
            <a:pPr marL="0" indent="0" algn="l">
              <a:buNone/>
            </a:pPr>
            <a:r>
              <a:rPr lang="en-US" sz="3600" dirty="0">
                <a:solidFill>
                  <a:schemeClr val="tx1"/>
                </a:solidFill>
                <a:latin typeface="Times New Roman" panose="02020603050405020304" pitchFamily="18" charset="0"/>
                <a:cs typeface="Times New Roman" panose="02020603050405020304" pitchFamily="18" charset="0"/>
              </a:rPr>
              <a:t>       years ago.</a:t>
            </a:r>
          </a:p>
          <a:p>
            <a:pPr marL="0" indent="0" algn="l">
              <a:buNone/>
            </a:pPr>
            <a:endParaRPr lang="en-US" sz="3600" dirty="0">
              <a:latin typeface="Times New Roman" panose="02020603050405020304" pitchFamily="18" charset="0"/>
              <a:cs typeface="Times New Roman" panose="02020603050405020304" pitchFamily="18" charset="0"/>
            </a:endParaRPr>
          </a:p>
          <a:p>
            <a:pPr marL="0" indent="0" algn="l">
              <a:buNone/>
            </a:pPr>
            <a:r>
              <a:rPr lang="en-US" sz="3600" dirty="0">
                <a:latin typeface="Times New Roman" panose="02020603050405020304" pitchFamily="18" charset="0"/>
                <a:cs typeface="Times New Roman" panose="02020603050405020304" pitchFamily="18" charset="0"/>
              </a:rPr>
              <a:t>3.   </a:t>
            </a:r>
            <a:r>
              <a:rPr lang="en-US" sz="3600" b="1" u="sng" dirty="0">
                <a:solidFill>
                  <a:srgbClr val="FF0000"/>
                </a:solidFill>
                <a:latin typeface="Times New Roman" panose="02020603050405020304" pitchFamily="18" charset="0"/>
                <a:cs typeface="Times New Roman" panose="02020603050405020304" pitchFamily="18" charset="0"/>
              </a:rPr>
              <a:t>90</a:t>
            </a:r>
            <a:r>
              <a:rPr lang="en-US" sz="3600" dirty="0">
                <a:latin typeface="Times New Roman" panose="02020603050405020304" pitchFamily="18" charset="0"/>
                <a:cs typeface="Times New Roman" panose="02020603050405020304" pitchFamily="18" charset="0"/>
              </a:rPr>
              <a:t> % of SUDs begin during adolescence.  </a:t>
            </a:r>
          </a:p>
        </p:txBody>
      </p:sp>
    </p:spTree>
    <p:extLst>
      <p:ext uri="{BB962C8B-B14F-4D97-AF65-F5344CB8AC3E}">
        <p14:creationId xmlns:p14="http://schemas.microsoft.com/office/powerpoint/2010/main" val="236939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331595" y="714262"/>
            <a:ext cx="2868805" cy="4753088"/>
          </a:xfrm>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pic>
        <p:nvPicPr>
          <p:cNvPr id="8" name="Picture 2" descr="work | AJ Abdullah">
            <a:extLst>
              <a:ext uri="{FF2B5EF4-FFF2-40B4-BE49-F238E27FC236}">
                <a16:creationId xmlns:a16="http://schemas.microsoft.com/office/drawing/2014/main" id="{2225915E-A189-441F-A96A-3E03D06B627D}"/>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8074247">
            <a:off x="2163535" y="-567079"/>
            <a:ext cx="5279333" cy="52793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 You Snooze, Your Brain Reviews">
            <a:extLst>
              <a:ext uri="{FF2B5EF4-FFF2-40B4-BE49-F238E27FC236}">
                <a16:creationId xmlns:a16="http://schemas.microsoft.com/office/drawing/2014/main" id="{2946B620-692F-45B4-B533-32598BB36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70303">
            <a:off x="6995319" y="2264933"/>
            <a:ext cx="4519682" cy="3239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BC963A-2FFE-432A-967C-8CA4C67BF307}"/>
              </a:ext>
            </a:extLst>
          </p:cNvPr>
          <p:cNvSpPr txBox="1"/>
          <p:nvPr/>
        </p:nvSpPr>
        <p:spPr>
          <a:xfrm>
            <a:off x="4049486" y="331596"/>
            <a:ext cx="6601767" cy="923330"/>
          </a:xfrm>
          <a:prstGeom prst="rect">
            <a:avLst/>
          </a:prstGeom>
          <a:noFill/>
        </p:spPr>
        <p:txBody>
          <a:bodyPr wrap="square" rtlCol="0">
            <a:spAutoFit/>
          </a:bodyPr>
          <a:lstStyle/>
          <a:p>
            <a:br>
              <a:rPr lang="en-US" dirty="0"/>
            </a:br>
            <a:r>
              <a:rPr lang="en-US" sz="3600" dirty="0">
                <a:latin typeface="Times New Roman" panose="02020603050405020304" pitchFamily="18" charset="0"/>
                <a:cs typeface="Times New Roman" panose="02020603050405020304" pitchFamily="18" charset="0"/>
              </a:rPr>
              <a:t>Basically your brain is</a:t>
            </a:r>
          </a:p>
        </p:txBody>
      </p:sp>
    </p:spTree>
    <p:extLst>
      <p:ext uri="{BB962C8B-B14F-4D97-AF65-F5344CB8AC3E}">
        <p14:creationId xmlns:p14="http://schemas.microsoft.com/office/powerpoint/2010/main" val="61908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spTree>
    <p:extLst>
      <p:ext uri="{BB962C8B-B14F-4D97-AF65-F5344CB8AC3E}">
        <p14:creationId xmlns:p14="http://schemas.microsoft.com/office/powerpoint/2010/main" val="4342677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a:off x="331595" y="714262"/>
            <a:ext cx="2868805" cy="4753088"/>
          </a:xfrm>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5" name="Rectangle 4">
            <a:extLst>
              <a:ext uri="{FF2B5EF4-FFF2-40B4-BE49-F238E27FC236}">
                <a16:creationId xmlns:a16="http://schemas.microsoft.com/office/drawing/2014/main" id="{9C6B33D0-3F23-4B3F-9046-08ED82460D0D}"/>
              </a:ext>
            </a:extLst>
          </p:cNvPr>
          <p:cNvSpPr/>
          <p:nvPr/>
        </p:nvSpPr>
        <p:spPr>
          <a:xfrm rot="1095570">
            <a:off x="4094067" y="3712454"/>
            <a:ext cx="2200715" cy="1446550"/>
          </a:xfrm>
          <a:prstGeom prst="rect">
            <a:avLst/>
          </a:prstGeom>
          <a:noFill/>
        </p:spPr>
        <p:txBody>
          <a:bodyPr wrap="square" lIns="91440" tIns="45720" rIns="91440" bIns="45720">
            <a:spAutoFit/>
          </a:bodyPr>
          <a:lstStyle/>
          <a:p>
            <a:pPr algn="ctr"/>
            <a:r>
              <a:rPr lang="en-US" sz="8800" b="0" cap="none" spc="0" dirty="0">
                <a:ln w="0"/>
                <a:solidFill>
                  <a:schemeClr val="accent1"/>
                </a:solidFill>
                <a:effectLst>
                  <a:outerShdw blurRad="38100" dist="25400" dir="5400000" algn="ctr" rotWithShape="0">
                    <a:srgbClr val="6E747A">
                      <a:alpha val="43000"/>
                    </a:srgbClr>
                  </a:outerShdw>
                </a:effectLst>
              </a:rPr>
              <a:t>lazy</a:t>
            </a:r>
          </a:p>
        </p:txBody>
      </p:sp>
      <p:pic>
        <p:nvPicPr>
          <p:cNvPr id="1026" name="Picture 2" descr="As You Snooze, Your Brain Reviews">
            <a:extLst>
              <a:ext uri="{FF2B5EF4-FFF2-40B4-BE49-F238E27FC236}">
                <a16:creationId xmlns:a16="http://schemas.microsoft.com/office/drawing/2014/main" id="{2946B620-692F-45B4-B533-32598BB36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70303">
            <a:off x="6995319" y="2264933"/>
            <a:ext cx="4519682" cy="3239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ork | AJ Abdullah">
            <a:extLst>
              <a:ext uri="{FF2B5EF4-FFF2-40B4-BE49-F238E27FC236}">
                <a16:creationId xmlns:a16="http://schemas.microsoft.com/office/drawing/2014/main" id="{2225915E-A189-441F-A96A-3E03D06B627D}"/>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8074247">
            <a:off x="1811842" y="-519319"/>
            <a:ext cx="5279333" cy="527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918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723493" y="284018"/>
            <a:ext cx="7964924" cy="6289963"/>
          </a:xfrm>
        </p:spPr>
        <p:txBody>
          <a:bodyPr anchor="t" anchorCtr="0">
            <a:normAutofit/>
          </a:bodyPr>
          <a:lstStyle/>
          <a:p>
            <a:pPr marL="0" indent="0">
              <a:buNone/>
            </a:pPr>
            <a:r>
              <a:rPr lang="en-US" sz="3600" dirty="0">
                <a:solidFill>
                  <a:schemeClr val="tx1"/>
                </a:solidFill>
                <a:latin typeface="Times New Roman" panose="02020603050405020304" pitchFamily="18" charset="0"/>
                <a:cs typeface="Times New Roman" panose="02020603050405020304" pitchFamily="18" charset="0"/>
              </a:rPr>
              <a:t> Age of _______matters.</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What’s rewarded gets ________.</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ACEs refers to </a:t>
            </a:r>
            <a:r>
              <a:rPr lang="en-US" sz="3600" i="1" dirty="0">
                <a:solidFill>
                  <a:schemeClr val="tx1"/>
                </a:solidFill>
                <a:latin typeface="Times New Roman" panose="02020603050405020304" pitchFamily="18" charset="0"/>
                <a:cs typeface="Times New Roman" panose="02020603050405020304" pitchFamily="18" charset="0"/>
              </a:rPr>
              <a:t>Adverse </a:t>
            </a:r>
            <a:r>
              <a:rPr lang="en-US" sz="3600" dirty="0">
                <a:solidFill>
                  <a:schemeClr val="tx1"/>
                </a:solidFill>
                <a:latin typeface="Times New Roman" panose="02020603050405020304" pitchFamily="18" charset="0"/>
                <a:cs typeface="Times New Roman" panose="02020603050405020304" pitchFamily="18" charset="0"/>
              </a:rPr>
              <a:t>_________________________________.</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Students with higher ACEs are _____________different and more at risk. </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433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723493" y="284018"/>
            <a:ext cx="7964924" cy="6289963"/>
          </a:xfrm>
        </p:spPr>
        <p:txBody>
          <a:bodyPr anchor="t" anchorCtr="0">
            <a:normAutofit/>
          </a:bodyPr>
          <a:lstStyle/>
          <a:p>
            <a:pPr marL="0" indent="0">
              <a:buNone/>
            </a:pPr>
            <a:r>
              <a:rPr lang="en-US" sz="3600" dirty="0">
                <a:solidFill>
                  <a:schemeClr val="tx1"/>
                </a:solidFill>
                <a:latin typeface="Times New Roman" panose="02020603050405020304" pitchFamily="18" charset="0"/>
                <a:cs typeface="Times New Roman" panose="02020603050405020304" pitchFamily="18" charset="0"/>
              </a:rPr>
              <a:t> Age of </a:t>
            </a:r>
            <a:r>
              <a:rPr lang="en-US" sz="3600" b="1" u="sng" dirty="0">
                <a:solidFill>
                  <a:srgbClr val="FF0000"/>
                </a:solidFill>
                <a:latin typeface="Times New Roman" panose="02020603050405020304" pitchFamily="18" charset="0"/>
                <a:cs typeface="Times New Roman" panose="02020603050405020304" pitchFamily="18" charset="0"/>
              </a:rPr>
              <a:t>first use</a:t>
            </a:r>
            <a:r>
              <a:rPr lang="en-US" sz="3600" dirty="0">
                <a:solidFill>
                  <a:schemeClr val="tx1"/>
                </a:solidFill>
                <a:latin typeface="Times New Roman" panose="02020603050405020304" pitchFamily="18" charset="0"/>
                <a:cs typeface="Times New Roman" panose="02020603050405020304" pitchFamily="18" charset="0"/>
              </a:rPr>
              <a:t> matters.</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What’s rewarded gets ________.</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ACEs refers to </a:t>
            </a:r>
            <a:r>
              <a:rPr lang="en-US" sz="3600" i="1" dirty="0">
                <a:solidFill>
                  <a:schemeClr val="tx1"/>
                </a:solidFill>
                <a:latin typeface="Times New Roman" panose="02020603050405020304" pitchFamily="18" charset="0"/>
                <a:cs typeface="Times New Roman" panose="02020603050405020304" pitchFamily="18" charset="0"/>
              </a:rPr>
              <a:t>Adverse </a:t>
            </a:r>
            <a:r>
              <a:rPr lang="en-US" sz="3600" dirty="0">
                <a:solidFill>
                  <a:schemeClr val="tx1"/>
                </a:solidFill>
                <a:latin typeface="Times New Roman" panose="02020603050405020304" pitchFamily="18" charset="0"/>
                <a:cs typeface="Times New Roman" panose="02020603050405020304" pitchFamily="18" charset="0"/>
              </a:rPr>
              <a:t>_________________________________.</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Students with higher ACEs are _____________different and more at risk. </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0093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723493" y="284018"/>
            <a:ext cx="7964924" cy="6289963"/>
          </a:xfrm>
        </p:spPr>
        <p:txBody>
          <a:bodyPr anchor="t" anchorCtr="0">
            <a:normAutofit/>
          </a:bodyPr>
          <a:lstStyle/>
          <a:p>
            <a:pPr marL="0" indent="0">
              <a:buNone/>
            </a:pPr>
            <a:r>
              <a:rPr lang="en-US" sz="3600" dirty="0">
                <a:solidFill>
                  <a:schemeClr val="tx1"/>
                </a:solidFill>
                <a:latin typeface="Times New Roman" panose="02020603050405020304" pitchFamily="18" charset="0"/>
                <a:cs typeface="Times New Roman" panose="02020603050405020304" pitchFamily="18" charset="0"/>
              </a:rPr>
              <a:t> Age of </a:t>
            </a:r>
            <a:r>
              <a:rPr lang="en-US" sz="3600" b="1" u="sng" dirty="0">
                <a:solidFill>
                  <a:srgbClr val="FF0000"/>
                </a:solidFill>
                <a:latin typeface="Times New Roman" panose="02020603050405020304" pitchFamily="18" charset="0"/>
                <a:cs typeface="Times New Roman" panose="02020603050405020304" pitchFamily="18" charset="0"/>
              </a:rPr>
              <a:t>first use</a:t>
            </a:r>
            <a:r>
              <a:rPr lang="en-US" sz="3600" dirty="0">
                <a:solidFill>
                  <a:schemeClr val="tx1"/>
                </a:solidFill>
                <a:latin typeface="Times New Roman" panose="02020603050405020304" pitchFamily="18" charset="0"/>
                <a:cs typeface="Times New Roman" panose="02020603050405020304" pitchFamily="18" charset="0"/>
              </a:rPr>
              <a:t> matters.</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What’s rewarded gets </a:t>
            </a:r>
            <a:r>
              <a:rPr lang="en-US" sz="3600" b="1" u="sng" dirty="0">
                <a:solidFill>
                  <a:srgbClr val="FF0000"/>
                </a:solidFill>
                <a:latin typeface="Times New Roman" panose="02020603050405020304" pitchFamily="18" charset="0"/>
                <a:cs typeface="Times New Roman" panose="02020603050405020304" pitchFamily="18" charset="0"/>
              </a:rPr>
              <a:t>repeated</a:t>
            </a:r>
            <a:r>
              <a:rPr lang="en-US" sz="3600" dirty="0">
                <a:solidFill>
                  <a:schemeClr val="tx1"/>
                </a:solidFill>
                <a:latin typeface="Times New Roman" panose="02020603050405020304" pitchFamily="18" charset="0"/>
                <a:cs typeface="Times New Roman" panose="02020603050405020304" pitchFamily="18" charset="0"/>
              </a:rPr>
              <a:t>.</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ACEs refers to </a:t>
            </a:r>
            <a:r>
              <a:rPr lang="en-US" sz="3600" i="1" dirty="0">
                <a:solidFill>
                  <a:schemeClr val="tx1"/>
                </a:solidFill>
                <a:latin typeface="Times New Roman" panose="02020603050405020304" pitchFamily="18" charset="0"/>
                <a:cs typeface="Times New Roman" panose="02020603050405020304" pitchFamily="18" charset="0"/>
              </a:rPr>
              <a:t>Adverse </a:t>
            </a:r>
            <a:r>
              <a:rPr lang="en-US" sz="3600" dirty="0">
                <a:solidFill>
                  <a:schemeClr val="tx1"/>
                </a:solidFill>
                <a:latin typeface="Times New Roman" panose="02020603050405020304" pitchFamily="18" charset="0"/>
                <a:cs typeface="Times New Roman" panose="02020603050405020304" pitchFamily="18" charset="0"/>
              </a:rPr>
              <a:t>_________________________________.</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Students with higher ACEs are _____________different and more at risk. </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644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723493" y="284018"/>
            <a:ext cx="7964924" cy="6289963"/>
          </a:xfrm>
        </p:spPr>
        <p:txBody>
          <a:bodyPr anchor="t" anchorCtr="0">
            <a:normAutofit/>
          </a:bodyPr>
          <a:lstStyle/>
          <a:p>
            <a:pPr marL="0" indent="0">
              <a:buNone/>
            </a:pPr>
            <a:r>
              <a:rPr lang="en-US" sz="3600" dirty="0">
                <a:solidFill>
                  <a:schemeClr val="tx1"/>
                </a:solidFill>
                <a:latin typeface="Times New Roman" panose="02020603050405020304" pitchFamily="18" charset="0"/>
                <a:cs typeface="Times New Roman" panose="02020603050405020304" pitchFamily="18" charset="0"/>
              </a:rPr>
              <a:t> Age of </a:t>
            </a:r>
            <a:r>
              <a:rPr lang="en-US" sz="3600" b="1" u="sng" dirty="0">
                <a:solidFill>
                  <a:srgbClr val="FF0000"/>
                </a:solidFill>
                <a:latin typeface="Times New Roman" panose="02020603050405020304" pitchFamily="18" charset="0"/>
                <a:cs typeface="Times New Roman" panose="02020603050405020304" pitchFamily="18" charset="0"/>
              </a:rPr>
              <a:t>first use</a:t>
            </a:r>
            <a:r>
              <a:rPr lang="en-US" sz="3600" dirty="0">
                <a:solidFill>
                  <a:schemeClr val="tx1"/>
                </a:solidFill>
                <a:latin typeface="Times New Roman" panose="02020603050405020304" pitchFamily="18" charset="0"/>
                <a:cs typeface="Times New Roman" panose="02020603050405020304" pitchFamily="18" charset="0"/>
              </a:rPr>
              <a:t> matters.</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What’s rewarded gets </a:t>
            </a:r>
            <a:r>
              <a:rPr lang="en-US" sz="3600" b="1" u="sng" dirty="0">
                <a:solidFill>
                  <a:srgbClr val="FF0000"/>
                </a:solidFill>
                <a:latin typeface="Times New Roman" panose="02020603050405020304" pitchFamily="18" charset="0"/>
                <a:cs typeface="Times New Roman" panose="02020603050405020304" pitchFamily="18" charset="0"/>
              </a:rPr>
              <a:t>repeated</a:t>
            </a:r>
            <a:r>
              <a:rPr lang="en-US" sz="3600" dirty="0">
                <a:solidFill>
                  <a:schemeClr val="tx1"/>
                </a:solidFill>
                <a:latin typeface="Times New Roman" panose="02020603050405020304" pitchFamily="18" charset="0"/>
                <a:cs typeface="Times New Roman" panose="02020603050405020304" pitchFamily="18" charset="0"/>
              </a:rPr>
              <a:t>.</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ACEs refers to </a:t>
            </a:r>
            <a:r>
              <a:rPr lang="en-US" sz="3600" b="1" i="1" u="sng" dirty="0">
                <a:solidFill>
                  <a:srgbClr val="FF0000"/>
                </a:solidFill>
                <a:latin typeface="Times New Roman" panose="02020603050405020304" pitchFamily="18" charset="0"/>
                <a:cs typeface="Times New Roman" panose="02020603050405020304" pitchFamily="18" charset="0"/>
              </a:rPr>
              <a:t>Adverse</a:t>
            </a:r>
            <a:r>
              <a:rPr lang="en-US" sz="3600" i="1" u="sng" dirty="0">
                <a:solidFill>
                  <a:schemeClr val="tx1"/>
                </a:solidFill>
                <a:latin typeface="Times New Roman" panose="02020603050405020304" pitchFamily="18" charset="0"/>
                <a:cs typeface="Times New Roman" panose="02020603050405020304" pitchFamily="18" charset="0"/>
              </a:rPr>
              <a:t> </a:t>
            </a:r>
          </a:p>
          <a:p>
            <a:pPr marL="0" indent="0">
              <a:buNone/>
            </a:pPr>
            <a:r>
              <a:rPr lang="en-US" sz="3600" dirty="0">
                <a:solidFill>
                  <a:srgbClr val="FF0000"/>
                </a:solidFill>
                <a:latin typeface="Times New Roman" panose="02020603050405020304" pitchFamily="18" charset="0"/>
                <a:cs typeface="Times New Roman" panose="02020603050405020304" pitchFamily="18" charset="0"/>
              </a:rPr>
              <a:t>                        </a:t>
            </a:r>
            <a:r>
              <a:rPr lang="en-US" sz="3600" b="1" i="1" u="sng" dirty="0">
                <a:solidFill>
                  <a:srgbClr val="FF0000"/>
                </a:solidFill>
                <a:latin typeface="Times New Roman" panose="02020603050405020304" pitchFamily="18" charset="0"/>
                <a:cs typeface="Times New Roman" panose="02020603050405020304" pitchFamily="18" charset="0"/>
              </a:rPr>
              <a:t>Childhood Experiences</a:t>
            </a:r>
            <a:r>
              <a:rPr lang="en-US" sz="3600" dirty="0">
                <a:solidFill>
                  <a:schemeClr val="tx1"/>
                </a:solidFill>
                <a:latin typeface="Times New Roman" panose="02020603050405020304" pitchFamily="18" charset="0"/>
                <a:cs typeface="Times New Roman" panose="02020603050405020304" pitchFamily="18" charset="0"/>
              </a:rPr>
              <a:t>.</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Students with higher ACEs are _____________different and more at risk. </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8454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723493" y="284018"/>
            <a:ext cx="7964924" cy="6289963"/>
          </a:xfrm>
        </p:spPr>
        <p:txBody>
          <a:bodyPr anchor="t" anchorCtr="0">
            <a:normAutofit/>
          </a:bodyPr>
          <a:lstStyle/>
          <a:p>
            <a:pPr marL="0" indent="0">
              <a:buNone/>
            </a:pPr>
            <a:r>
              <a:rPr lang="en-US" sz="3600" dirty="0">
                <a:solidFill>
                  <a:schemeClr val="tx1"/>
                </a:solidFill>
                <a:latin typeface="Times New Roman" panose="02020603050405020304" pitchFamily="18" charset="0"/>
                <a:cs typeface="Times New Roman" panose="02020603050405020304" pitchFamily="18" charset="0"/>
              </a:rPr>
              <a:t> Age of </a:t>
            </a:r>
            <a:r>
              <a:rPr lang="en-US" sz="3600" b="1" u="sng" dirty="0">
                <a:solidFill>
                  <a:srgbClr val="FF0000"/>
                </a:solidFill>
                <a:latin typeface="Times New Roman" panose="02020603050405020304" pitchFamily="18" charset="0"/>
                <a:cs typeface="Times New Roman" panose="02020603050405020304" pitchFamily="18" charset="0"/>
              </a:rPr>
              <a:t>first use</a:t>
            </a:r>
            <a:r>
              <a:rPr lang="en-US" sz="3600" dirty="0">
                <a:solidFill>
                  <a:schemeClr val="tx1"/>
                </a:solidFill>
                <a:latin typeface="Times New Roman" panose="02020603050405020304" pitchFamily="18" charset="0"/>
                <a:cs typeface="Times New Roman" panose="02020603050405020304" pitchFamily="18" charset="0"/>
              </a:rPr>
              <a:t> matters.</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What’s rewarded gets </a:t>
            </a:r>
            <a:r>
              <a:rPr lang="en-US" sz="3600" b="1" u="sng" dirty="0">
                <a:solidFill>
                  <a:srgbClr val="FF0000"/>
                </a:solidFill>
                <a:latin typeface="Times New Roman" panose="02020603050405020304" pitchFamily="18" charset="0"/>
                <a:cs typeface="Times New Roman" panose="02020603050405020304" pitchFamily="18" charset="0"/>
              </a:rPr>
              <a:t>repeated</a:t>
            </a:r>
            <a:r>
              <a:rPr lang="en-US" sz="3600" dirty="0">
                <a:solidFill>
                  <a:schemeClr val="tx1"/>
                </a:solidFill>
                <a:latin typeface="Times New Roman" panose="02020603050405020304" pitchFamily="18" charset="0"/>
                <a:cs typeface="Times New Roman" panose="02020603050405020304" pitchFamily="18" charset="0"/>
              </a:rPr>
              <a:t>.</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ACEs refers to </a:t>
            </a:r>
            <a:r>
              <a:rPr lang="en-US" sz="3600" b="1" i="1" u="sng" dirty="0">
                <a:solidFill>
                  <a:srgbClr val="FF0000"/>
                </a:solidFill>
                <a:latin typeface="Times New Roman" panose="02020603050405020304" pitchFamily="18" charset="0"/>
                <a:cs typeface="Times New Roman" panose="02020603050405020304" pitchFamily="18" charset="0"/>
              </a:rPr>
              <a:t>Adverse</a:t>
            </a:r>
            <a:r>
              <a:rPr lang="en-US" sz="3600" i="1" u="sng" dirty="0">
                <a:solidFill>
                  <a:schemeClr val="tx1"/>
                </a:solidFill>
                <a:latin typeface="Times New Roman" panose="02020603050405020304" pitchFamily="18" charset="0"/>
                <a:cs typeface="Times New Roman" panose="02020603050405020304" pitchFamily="18" charset="0"/>
              </a:rPr>
              <a:t> </a:t>
            </a:r>
          </a:p>
          <a:p>
            <a:pPr marL="0" indent="0">
              <a:buNone/>
            </a:pPr>
            <a:r>
              <a:rPr lang="en-US" sz="3600" dirty="0">
                <a:solidFill>
                  <a:srgbClr val="FF0000"/>
                </a:solidFill>
                <a:latin typeface="Times New Roman" panose="02020603050405020304" pitchFamily="18" charset="0"/>
                <a:cs typeface="Times New Roman" panose="02020603050405020304" pitchFamily="18" charset="0"/>
              </a:rPr>
              <a:t>                        </a:t>
            </a:r>
            <a:r>
              <a:rPr lang="en-US" sz="3600" b="1" i="1" u="sng" dirty="0">
                <a:solidFill>
                  <a:srgbClr val="FF0000"/>
                </a:solidFill>
                <a:latin typeface="Times New Roman" panose="02020603050405020304" pitchFamily="18" charset="0"/>
                <a:cs typeface="Times New Roman" panose="02020603050405020304" pitchFamily="18" charset="0"/>
              </a:rPr>
              <a:t>Childhood Experiences</a:t>
            </a:r>
            <a:r>
              <a:rPr lang="en-US" sz="3600" dirty="0">
                <a:solidFill>
                  <a:schemeClr val="tx1"/>
                </a:solidFill>
                <a:latin typeface="Times New Roman" panose="02020603050405020304" pitchFamily="18" charset="0"/>
                <a:cs typeface="Times New Roman" panose="02020603050405020304" pitchFamily="18" charset="0"/>
              </a:rPr>
              <a:t>.</a:t>
            </a:r>
          </a:p>
          <a:p>
            <a:pPr marL="0" indent="0">
              <a:buNone/>
            </a:pPr>
            <a:endParaRPr lang="en-US" sz="3600"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solidFill>
                <a:latin typeface="Times New Roman" panose="02020603050405020304" pitchFamily="18" charset="0"/>
                <a:cs typeface="Times New Roman" panose="02020603050405020304" pitchFamily="18" charset="0"/>
              </a:rPr>
              <a:t>Students with higher ACEs are </a:t>
            </a:r>
            <a:r>
              <a:rPr lang="en-US" sz="3600" b="1" u="sng" dirty="0">
                <a:solidFill>
                  <a:srgbClr val="FF0000"/>
                </a:solidFill>
                <a:latin typeface="Times New Roman" panose="02020603050405020304" pitchFamily="18" charset="0"/>
                <a:cs typeface="Times New Roman" panose="02020603050405020304" pitchFamily="18" charset="0"/>
              </a:rPr>
              <a:t>physiologically </a:t>
            </a:r>
            <a:r>
              <a:rPr lang="en-US" sz="3600" dirty="0">
                <a:solidFill>
                  <a:schemeClr val="tx1"/>
                </a:solidFill>
                <a:latin typeface="Times New Roman" panose="02020603050405020304" pitchFamily="18" charset="0"/>
                <a:cs typeface="Times New Roman" panose="02020603050405020304" pitchFamily="18" charset="0"/>
              </a:rPr>
              <a:t>different and more at risk. </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304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696989" y="441961"/>
            <a:ext cx="8242598" cy="5852160"/>
          </a:xfrm>
        </p:spPr>
        <p:txBody>
          <a:bodyPr anchor="t" anchorCtr="0">
            <a:normAutofit fontScale="62500" lnSpcReduction="20000"/>
          </a:bodyPr>
          <a:lstStyle/>
          <a:p>
            <a:pPr marL="0" indent="0">
              <a:lnSpc>
                <a:spcPct val="120000"/>
              </a:lnSpc>
              <a:buNone/>
            </a:pPr>
            <a:r>
              <a:rPr lang="en-US" sz="5100" dirty="0">
                <a:latin typeface="Times New Roman" panose="02020603050405020304" pitchFamily="18" charset="0"/>
                <a:cs typeface="Times New Roman" panose="02020603050405020304" pitchFamily="18" charset="0"/>
              </a:rPr>
              <a:t>One evidence-based way to help reduce youth substance use is to raise ______.</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Another way is to limit advertising addictive substances to _____.</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Your school can make primary prevention more effective if your school participates in the</a:t>
            </a:r>
          </a:p>
          <a:p>
            <a:pPr marL="0" indent="0">
              <a:lnSpc>
                <a:spcPct val="120000"/>
              </a:lnSpc>
              <a:buNone/>
            </a:pPr>
            <a:r>
              <a:rPr lang="en-US" sz="5100" dirty="0">
                <a:latin typeface="Times New Roman" panose="02020603050405020304" pitchFamily="18" charset="0"/>
                <a:cs typeface="Times New Roman" panose="02020603050405020304" pitchFamily="18" charset="0"/>
              </a:rPr>
              <a:t>______________________________</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 </a:t>
            </a:r>
          </a:p>
        </p:txBody>
      </p:sp>
      <p:sp>
        <p:nvSpPr>
          <p:cNvPr id="5" name="Title 1">
            <a:extLst>
              <a:ext uri="{FF2B5EF4-FFF2-40B4-BE49-F238E27FC236}">
                <a16:creationId xmlns:a16="http://schemas.microsoft.com/office/drawing/2014/main" id="{7693015C-3432-4717-A703-06139F4F1666}"/>
              </a:ext>
            </a:extLst>
          </p:cNvPr>
          <p:cNvSpPr>
            <a:spLocks noGrp="1"/>
          </p:cNvSpPr>
          <p:nvPr>
            <p:ph type="title"/>
          </p:nvPr>
        </p:nvSpPr>
        <p:spPr>
          <a:xfrm>
            <a:off x="252413" y="767383"/>
            <a:ext cx="2947987" cy="4752975"/>
          </a:xfrm>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Tree>
    <p:extLst>
      <p:ext uri="{BB962C8B-B14F-4D97-AF65-F5344CB8AC3E}">
        <p14:creationId xmlns:p14="http://schemas.microsoft.com/office/powerpoint/2010/main" val="1524363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696989" y="441961"/>
            <a:ext cx="8242598" cy="5852160"/>
          </a:xfrm>
        </p:spPr>
        <p:txBody>
          <a:bodyPr anchor="t" anchorCtr="0">
            <a:normAutofit fontScale="62500" lnSpcReduction="20000"/>
          </a:bodyPr>
          <a:lstStyle/>
          <a:p>
            <a:pPr marL="0" indent="0">
              <a:lnSpc>
                <a:spcPct val="120000"/>
              </a:lnSpc>
              <a:buNone/>
            </a:pPr>
            <a:r>
              <a:rPr lang="en-US" sz="5100" dirty="0">
                <a:latin typeface="Times New Roman" panose="02020603050405020304" pitchFamily="18" charset="0"/>
                <a:cs typeface="Times New Roman" panose="02020603050405020304" pitchFamily="18" charset="0"/>
              </a:rPr>
              <a:t>One evidence-based way to help reduce youth substance use is to raise </a:t>
            </a:r>
            <a:r>
              <a:rPr lang="en-US" sz="5100" b="1" u="sng" dirty="0">
                <a:solidFill>
                  <a:srgbClr val="FF0000"/>
                </a:solidFill>
                <a:latin typeface="Times New Roman" panose="02020603050405020304" pitchFamily="18" charset="0"/>
                <a:cs typeface="Times New Roman" panose="02020603050405020304" pitchFamily="18" charset="0"/>
              </a:rPr>
              <a:t>prices</a:t>
            </a:r>
            <a:r>
              <a:rPr lang="en-US" sz="5100" dirty="0">
                <a:latin typeface="Times New Roman" panose="02020603050405020304" pitchFamily="18" charset="0"/>
                <a:cs typeface="Times New Roman" panose="02020603050405020304" pitchFamily="18" charset="0"/>
              </a:rPr>
              <a:t>.</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Another way is to limit advertising addictive substances to _____.</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Your school can make primary prevention more effective if your school participates in the</a:t>
            </a:r>
          </a:p>
          <a:p>
            <a:pPr marL="0" indent="0">
              <a:lnSpc>
                <a:spcPct val="120000"/>
              </a:lnSpc>
              <a:buNone/>
            </a:pPr>
            <a:r>
              <a:rPr lang="en-US" sz="5100" dirty="0">
                <a:latin typeface="Times New Roman" panose="02020603050405020304" pitchFamily="18" charset="0"/>
                <a:cs typeface="Times New Roman" panose="02020603050405020304" pitchFamily="18" charset="0"/>
              </a:rPr>
              <a:t>______________________________</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 </a:t>
            </a:r>
          </a:p>
        </p:txBody>
      </p:sp>
      <p:sp>
        <p:nvSpPr>
          <p:cNvPr id="5" name="Title 1">
            <a:extLst>
              <a:ext uri="{FF2B5EF4-FFF2-40B4-BE49-F238E27FC236}">
                <a16:creationId xmlns:a16="http://schemas.microsoft.com/office/drawing/2014/main" id="{7693015C-3432-4717-A703-06139F4F1666}"/>
              </a:ext>
            </a:extLst>
          </p:cNvPr>
          <p:cNvSpPr>
            <a:spLocks noGrp="1"/>
          </p:cNvSpPr>
          <p:nvPr>
            <p:ph type="title"/>
          </p:nvPr>
        </p:nvSpPr>
        <p:spPr>
          <a:xfrm>
            <a:off x="252413" y="767383"/>
            <a:ext cx="2947987" cy="4752975"/>
          </a:xfrm>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Tree>
    <p:extLst>
      <p:ext uri="{BB962C8B-B14F-4D97-AF65-F5344CB8AC3E}">
        <p14:creationId xmlns:p14="http://schemas.microsoft.com/office/powerpoint/2010/main" val="15366810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696989" y="441961"/>
            <a:ext cx="8242598" cy="5852160"/>
          </a:xfrm>
        </p:spPr>
        <p:txBody>
          <a:bodyPr anchor="t" anchorCtr="0">
            <a:normAutofit fontScale="62500" lnSpcReduction="20000"/>
          </a:bodyPr>
          <a:lstStyle/>
          <a:p>
            <a:pPr marL="0" indent="0">
              <a:lnSpc>
                <a:spcPct val="120000"/>
              </a:lnSpc>
              <a:buNone/>
            </a:pPr>
            <a:r>
              <a:rPr lang="en-US" sz="5100" dirty="0">
                <a:latin typeface="Times New Roman" panose="02020603050405020304" pitchFamily="18" charset="0"/>
                <a:cs typeface="Times New Roman" panose="02020603050405020304" pitchFamily="18" charset="0"/>
              </a:rPr>
              <a:t>One evidence-based way to help reduce youth substance use is to raise </a:t>
            </a:r>
            <a:r>
              <a:rPr lang="en-US" sz="5100" b="1" u="sng" dirty="0">
                <a:solidFill>
                  <a:srgbClr val="FF0000"/>
                </a:solidFill>
                <a:latin typeface="Times New Roman" panose="02020603050405020304" pitchFamily="18" charset="0"/>
                <a:cs typeface="Times New Roman" panose="02020603050405020304" pitchFamily="18" charset="0"/>
              </a:rPr>
              <a:t>prices</a:t>
            </a:r>
            <a:r>
              <a:rPr lang="en-US" sz="5100" dirty="0">
                <a:latin typeface="Times New Roman" panose="02020603050405020304" pitchFamily="18" charset="0"/>
                <a:cs typeface="Times New Roman" panose="02020603050405020304" pitchFamily="18" charset="0"/>
              </a:rPr>
              <a:t>.</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Another way is to limit advertising addictive substances to </a:t>
            </a:r>
            <a:r>
              <a:rPr lang="en-US" sz="5100" b="1" u="sng" dirty="0">
                <a:solidFill>
                  <a:srgbClr val="FF0000"/>
                </a:solidFill>
                <a:latin typeface="Times New Roman" panose="02020603050405020304" pitchFamily="18" charset="0"/>
                <a:cs typeface="Times New Roman" panose="02020603050405020304" pitchFamily="18" charset="0"/>
              </a:rPr>
              <a:t>youth</a:t>
            </a:r>
            <a:r>
              <a:rPr lang="en-US" sz="5100" dirty="0">
                <a:latin typeface="Times New Roman" panose="02020603050405020304" pitchFamily="18" charset="0"/>
                <a:cs typeface="Times New Roman" panose="02020603050405020304" pitchFamily="18" charset="0"/>
              </a:rPr>
              <a:t>.</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Your school can make primary prevention more effective if your school participates in the</a:t>
            </a:r>
          </a:p>
          <a:p>
            <a:pPr marL="0" indent="0">
              <a:lnSpc>
                <a:spcPct val="120000"/>
              </a:lnSpc>
              <a:buNone/>
            </a:pPr>
            <a:r>
              <a:rPr lang="en-US" sz="5100" dirty="0">
                <a:latin typeface="Times New Roman" panose="02020603050405020304" pitchFamily="18" charset="0"/>
                <a:cs typeface="Times New Roman" panose="02020603050405020304" pitchFamily="18" charset="0"/>
              </a:rPr>
              <a:t>______________________________</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 </a:t>
            </a:r>
          </a:p>
        </p:txBody>
      </p:sp>
      <p:sp>
        <p:nvSpPr>
          <p:cNvPr id="5" name="Title 1">
            <a:extLst>
              <a:ext uri="{FF2B5EF4-FFF2-40B4-BE49-F238E27FC236}">
                <a16:creationId xmlns:a16="http://schemas.microsoft.com/office/drawing/2014/main" id="{7693015C-3432-4717-A703-06139F4F1666}"/>
              </a:ext>
            </a:extLst>
          </p:cNvPr>
          <p:cNvSpPr>
            <a:spLocks noGrp="1"/>
          </p:cNvSpPr>
          <p:nvPr>
            <p:ph type="title"/>
          </p:nvPr>
        </p:nvSpPr>
        <p:spPr>
          <a:xfrm>
            <a:off x="252413" y="767383"/>
            <a:ext cx="2947987" cy="4752975"/>
          </a:xfrm>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Tree>
    <p:extLst>
      <p:ext uri="{BB962C8B-B14F-4D97-AF65-F5344CB8AC3E}">
        <p14:creationId xmlns:p14="http://schemas.microsoft.com/office/powerpoint/2010/main" val="10776021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a:xfrm>
            <a:off x="3696989" y="441961"/>
            <a:ext cx="8242598" cy="5852160"/>
          </a:xfrm>
        </p:spPr>
        <p:txBody>
          <a:bodyPr anchor="t" anchorCtr="0">
            <a:normAutofit fontScale="62500" lnSpcReduction="20000"/>
          </a:bodyPr>
          <a:lstStyle/>
          <a:p>
            <a:pPr marL="0" indent="0">
              <a:lnSpc>
                <a:spcPct val="120000"/>
              </a:lnSpc>
              <a:buNone/>
            </a:pPr>
            <a:r>
              <a:rPr lang="en-US" sz="5100" dirty="0">
                <a:latin typeface="Times New Roman" panose="02020603050405020304" pitchFamily="18" charset="0"/>
                <a:cs typeface="Times New Roman" panose="02020603050405020304" pitchFamily="18" charset="0"/>
              </a:rPr>
              <a:t>One evidence-based way to help reduce youth substance use is to raise </a:t>
            </a:r>
            <a:r>
              <a:rPr lang="en-US" sz="5100" b="1" u="sng" dirty="0">
                <a:solidFill>
                  <a:srgbClr val="FF0000"/>
                </a:solidFill>
                <a:latin typeface="Times New Roman" panose="02020603050405020304" pitchFamily="18" charset="0"/>
                <a:cs typeface="Times New Roman" panose="02020603050405020304" pitchFamily="18" charset="0"/>
              </a:rPr>
              <a:t>prices</a:t>
            </a:r>
            <a:r>
              <a:rPr lang="en-US" sz="5100" dirty="0">
                <a:latin typeface="Times New Roman" panose="02020603050405020304" pitchFamily="18" charset="0"/>
                <a:cs typeface="Times New Roman" panose="02020603050405020304" pitchFamily="18" charset="0"/>
              </a:rPr>
              <a:t>.</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Another way is to limit advertising addictive substances to </a:t>
            </a:r>
            <a:r>
              <a:rPr lang="en-US" sz="5100" b="1" u="sng" dirty="0">
                <a:solidFill>
                  <a:srgbClr val="FF0000"/>
                </a:solidFill>
                <a:latin typeface="Times New Roman" panose="02020603050405020304" pitchFamily="18" charset="0"/>
                <a:cs typeface="Times New Roman" panose="02020603050405020304" pitchFamily="18" charset="0"/>
              </a:rPr>
              <a:t>youth</a:t>
            </a:r>
            <a:r>
              <a:rPr lang="en-US" sz="5100" dirty="0">
                <a:latin typeface="Times New Roman" panose="02020603050405020304" pitchFamily="18" charset="0"/>
                <a:cs typeface="Times New Roman" panose="02020603050405020304" pitchFamily="18" charset="0"/>
              </a:rPr>
              <a:t>.</a:t>
            </a:r>
          </a:p>
          <a:p>
            <a:pPr marL="0" indent="0">
              <a:buNone/>
            </a:pPr>
            <a:endParaRPr lang="en-US" sz="5100" dirty="0">
              <a:latin typeface="Times New Roman" panose="02020603050405020304" pitchFamily="18" charset="0"/>
              <a:cs typeface="Times New Roman" panose="02020603050405020304" pitchFamily="18" charset="0"/>
            </a:endParaRPr>
          </a:p>
          <a:p>
            <a:pPr marL="0" indent="0">
              <a:lnSpc>
                <a:spcPct val="120000"/>
              </a:lnSpc>
              <a:buNone/>
            </a:pPr>
            <a:r>
              <a:rPr lang="en-US" sz="5100" dirty="0">
                <a:latin typeface="Times New Roman" panose="02020603050405020304" pitchFamily="18" charset="0"/>
                <a:cs typeface="Times New Roman" panose="02020603050405020304" pitchFamily="18" charset="0"/>
              </a:rPr>
              <a:t>Your school can make primary prevention more effective if your school participates in the</a:t>
            </a:r>
          </a:p>
          <a:p>
            <a:pPr marL="0" indent="0">
              <a:lnSpc>
                <a:spcPct val="120000"/>
              </a:lnSpc>
              <a:buNone/>
            </a:pPr>
            <a:r>
              <a:rPr lang="en-US" sz="5100" b="1" dirty="0">
                <a:solidFill>
                  <a:srgbClr val="FF0000"/>
                </a:solidFill>
                <a:latin typeface="Times New Roman" panose="02020603050405020304" pitchFamily="18" charset="0"/>
                <a:cs typeface="Times New Roman" panose="02020603050405020304" pitchFamily="18" charset="0"/>
              </a:rPr>
              <a:t>____</a:t>
            </a:r>
            <a:r>
              <a:rPr lang="en-US" sz="5100" b="1" u="sng" dirty="0">
                <a:solidFill>
                  <a:srgbClr val="FF0000"/>
                </a:solidFill>
                <a:latin typeface="Times New Roman" panose="02020603050405020304" pitchFamily="18" charset="0"/>
                <a:cs typeface="Times New Roman" panose="02020603050405020304" pitchFamily="18" charset="0"/>
              </a:rPr>
              <a:t>Missouri Student Survey_______.</a:t>
            </a:r>
            <a:endParaRPr lang="en-US" sz="51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 </a:t>
            </a:r>
          </a:p>
        </p:txBody>
      </p:sp>
      <p:sp>
        <p:nvSpPr>
          <p:cNvPr id="5" name="Title 1">
            <a:extLst>
              <a:ext uri="{FF2B5EF4-FFF2-40B4-BE49-F238E27FC236}">
                <a16:creationId xmlns:a16="http://schemas.microsoft.com/office/drawing/2014/main" id="{7693015C-3432-4717-A703-06139F4F1666}"/>
              </a:ext>
            </a:extLst>
          </p:cNvPr>
          <p:cNvSpPr>
            <a:spLocks noGrp="1"/>
          </p:cNvSpPr>
          <p:nvPr>
            <p:ph type="title"/>
          </p:nvPr>
        </p:nvSpPr>
        <p:spPr>
          <a:xfrm>
            <a:off x="252413" y="767383"/>
            <a:ext cx="2947987" cy="4752975"/>
          </a:xfrm>
        </p:spPr>
        <p:txBody>
          <a:bodyPr/>
          <a:lstStyle/>
          <a:p>
            <a:r>
              <a:rPr lang="en-US" dirty="0">
                <a:solidFill>
                  <a:srgbClr val="FFFF00"/>
                </a:solidFill>
                <a:latin typeface="Times New Roman" panose="02020603050405020304" pitchFamily="18" charset="0"/>
                <a:cs typeface="Times New Roman" panose="02020603050405020304" pitchFamily="18" charset="0"/>
              </a:rPr>
              <a:t>Final Quiz</a:t>
            </a:r>
          </a:p>
        </p:txBody>
      </p:sp>
    </p:spTree>
    <p:extLst>
      <p:ext uri="{BB962C8B-B14F-4D97-AF65-F5344CB8AC3E}">
        <p14:creationId xmlns:p14="http://schemas.microsoft.com/office/powerpoint/2010/main" val="272489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4C87D-4016-465F-9A41-371E21AAF37C}"/>
              </a:ext>
            </a:extLst>
          </p:cNvPr>
          <p:cNvSpPr>
            <a:spLocks noGrp="1"/>
          </p:cNvSpPr>
          <p:nvPr>
            <p:ph type="title"/>
          </p:nvPr>
        </p:nvSpPr>
        <p:spPr>
          <a:xfrm>
            <a:off x="776753" y="453901"/>
            <a:ext cx="10515600" cy="1774393"/>
          </a:xfrm>
        </p:spPr>
        <p:txBody>
          <a:bodyPr>
            <a:normAutofit/>
          </a:bodyPr>
          <a:lstStyle/>
          <a:p>
            <a:br>
              <a:rPr lang="en-US" sz="2800" dirty="0">
                <a:solidFill>
                  <a:schemeClr val="bg1"/>
                </a:solidFill>
                <a:latin typeface="Arial Black" panose="020B0A04020102020204" pitchFamily="34" charset="0"/>
              </a:rPr>
            </a:br>
            <a:endParaRPr lang="en-US" sz="2800" dirty="0">
              <a:solidFill>
                <a:schemeClr val="bg1"/>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79C4BECA-CB4D-4BCF-9720-9B34921CB548}"/>
              </a:ext>
            </a:extLst>
          </p:cNvPr>
          <p:cNvPicPr>
            <a:picLocks noGrp="1" noChangeAspect="1"/>
          </p:cNvPicPr>
          <p:nvPr>
            <p:ph idx="1"/>
          </p:nvPr>
        </p:nvPicPr>
        <p:blipFill>
          <a:blip r:embed="rId3"/>
          <a:stretch>
            <a:fillRect/>
          </a:stretch>
        </p:blipFill>
        <p:spPr>
          <a:xfrm>
            <a:off x="776754" y="3113450"/>
            <a:ext cx="3052882" cy="2700941"/>
          </a:xfrm>
          <a:prstGeom prst="rect">
            <a:avLst/>
          </a:prstGeom>
        </p:spPr>
      </p:pic>
      <p:pic>
        <p:nvPicPr>
          <p:cNvPr id="1026" name="Picture 2" descr="Columbia BID Project">
            <a:extLst>
              <a:ext uri="{FF2B5EF4-FFF2-40B4-BE49-F238E27FC236}">
                <a16:creationId xmlns:a16="http://schemas.microsoft.com/office/drawing/2014/main" id="{B3C519AF-AD1A-4075-9D60-DB5F2C93A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198" y="5814391"/>
            <a:ext cx="1712163" cy="884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042F9-CAD7-4AB1-A18A-1770B535FEF6}"/>
              </a:ext>
            </a:extLst>
          </p:cNvPr>
          <p:cNvPicPr>
            <a:picLocks noChangeAspect="1"/>
          </p:cNvPicPr>
          <p:nvPr/>
        </p:nvPicPr>
        <p:blipFill>
          <a:blip r:embed="rId5"/>
          <a:stretch>
            <a:fillRect/>
          </a:stretch>
        </p:blipFill>
        <p:spPr>
          <a:xfrm>
            <a:off x="477940" y="453901"/>
            <a:ext cx="3652273" cy="2348293"/>
          </a:xfrm>
          <a:prstGeom prst="rect">
            <a:avLst/>
          </a:prstGeom>
        </p:spPr>
      </p:pic>
      <p:pic>
        <p:nvPicPr>
          <p:cNvPr id="2" name="Picture 1">
            <a:extLst>
              <a:ext uri="{FF2B5EF4-FFF2-40B4-BE49-F238E27FC236}">
                <a16:creationId xmlns:a16="http://schemas.microsoft.com/office/drawing/2014/main" id="{3DC2917A-63CD-4FF0-91AF-6C4C20F86A1A}"/>
              </a:ext>
            </a:extLst>
          </p:cNvPr>
          <p:cNvPicPr>
            <a:picLocks noChangeAspect="1"/>
          </p:cNvPicPr>
          <p:nvPr/>
        </p:nvPicPr>
        <p:blipFill>
          <a:blip r:embed="rId6"/>
          <a:stretch>
            <a:fillRect/>
          </a:stretch>
        </p:blipFill>
        <p:spPr>
          <a:xfrm>
            <a:off x="3749008" y="2525047"/>
            <a:ext cx="3533775" cy="2305050"/>
          </a:xfrm>
          <a:prstGeom prst="rect">
            <a:avLst/>
          </a:prstGeom>
        </p:spPr>
      </p:pic>
    </p:spTree>
    <p:extLst>
      <p:ext uri="{BB962C8B-B14F-4D97-AF65-F5344CB8AC3E}">
        <p14:creationId xmlns:p14="http://schemas.microsoft.com/office/powerpoint/2010/main" val="1303637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rot="20466974">
            <a:off x="244682" y="664736"/>
            <a:ext cx="3253532" cy="4753088"/>
          </a:xfrm>
        </p:spPr>
        <p:txBody>
          <a:bodyPr>
            <a:normAutofit/>
          </a:bodyPr>
          <a:lstStyle/>
          <a:p>
            <a:r>
              <a:rPr lang="en-US" sz="4800" b="1" dirty="0">
                <a:solidFill>
                  <a:srgbClr val="FFFF00"/>
                </a:solidFill>
                <a:latin typeface="Times New Roman" panose="02020603050405020304" pitchFamily="18" charset="0"/>
                <a:cs typeface="Times New Roman" panose="02020603050405020304" pitchFamily="18" charset="0"/>
              </a:rPr>
              <a:t>Remember!</a:t>
            </a:r>
            <a:br>
              <a:rPr lang="en-US" sz="4800" b="1" dirty="0">
                <a:solidFill>
                  <a:srgbClr val="FFFF00"/>
                </a:solidFill>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2:00 PM</a:t>
            </a:r>
            <a:br>
              <a:rPr lang="en-US" sz="4800" b="1" dirty="0">
                <a:solidFill>
                  <a:srgbClr val="FFFF00"/>
                </a:solidFill>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TODAY!</a:t>
            </a:r>
          </a:p>
        </p:txBody>
      </p:sp>
      <p:pic>
        <p:nvPicPr>
          <p:cNvPr id="5" name="Content Placeholder 4">
            <a:extLst>
              <a:ext uri="{FF2B5EF4-FFF2-40B4-BE49-F238E27FC236}">
                <a16:creationId xmlns:a16="http://schemas.microsoft.com/office/drawing/2014/main" id="{15F4F805-F21A-45DF-A9A5-634E15E91862}"/>
              </a:ext>
            </a:extLst>
          </p:cNvPr>
          <p:cNvPicPr>
            <a:picLocks noGrp="1" noChangeAspect="1"/>
          </p:cNvPicPr>
          <p:nvPr>
            <p:ph idx="1"/>
          </p:nvPr>
        </p:nvPicPr>
        <p:blipFill rotWithShape="1">
          <a:blip r:embed="rId2"/>
          <a:srcRect b="34322"/>
          <a:stretch/>
        </p:blipFill>
        <p:spPr>
          <a:xfrm>
            <a:off x="4825443" y="0"/>
            <a:ext cx="4612141" cy="4465983"/>
          </a:xfrm>
          <a:prstGeom prst="rect">
            <a:avLst/>
          </a:prstGeom>
        </p:spPr>
      </p:pic>
      <p:pic>
        <p:nvPicPr>
          <p:cNvPr id="3" name="Picture 2">
            <a:extLst>
              <a:ext uri="{FF2B5EF4-FFF2-40B4-BE49-F238E27FC236}">
                <a16:creationId xmlns:a16="http://schemas.microsoft.com/office/drawing/2014/main" id="{89609396-03C5-4022-B959-F6161DCF0219}"/>
              </a:ext>
            </a:extLst>
          </p:cNvPr>
          <p:cNvPicPr>
            <a:picLocks noChangeAspect="1"/>
          </p:cNvPicPr>
          <p:nvPr/>
        </p:nvPicPr>
        <p:blipFill>
          <a:blip r:embed="rId3"/>
          <a:stretch>
            <a:fillRect/>
          </a:stretch>
        </p:blipFill>
        <p:spPr>
          <a:xfrm>
            <a:off x="4825443" y="4465982"/>
            <a:ext cx="4612141" cy="2392018"/>
          </a:xfrm>
          <a:prstGeom prst="rect">
            <a:avLst/>
          </a:prstGeom>
        </p:spPr>
      </p:pic>
      <p:sp>
        <p:nvSpPr>
          <p:cNvPr id="6" name="TextBox 5">
            <a:extLst>
              <a:ext uri="{FF2B5EF4-FFF2-40B4-BE49-F238E27FC236}">
                <a16:creationId xmlns:a16="http://schemas.microsoft.com/office/drawing/2014/main" id="{85DE9BFA-7092-43FF-A1CA-DA8C4C735BD3}"/>
              </a:ext>
            </a:extLst>
          </p:cNvPr>
          <p:cNvSpPr txBox="1"/>
          <p:nvPr/>
        </p:nvSpPr>
        <p:spPr>
          <a:xfrm>
            <a:off x="5711687" y="4757530"/>
            <a:ext cx="3074504" cy="1631216"/>
          </a:xfrm>
          <a:prstGeom prst="rect">
            <a:avLst/>
          </a:prstGeom>
          <a:noFill/>
        </p:spPr>
        <p:txBody>
          <a:bodyPr wrap="square" rtlCol="0">
            <a:spAutoFit/>
          </a:bodyPr>
          <a:lstStyle/>
          <a:p>
            <a:pPr algn="ctr"/>
            <a:r>
              <a:rPr lang="en-US" sz="10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0771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a:xfrm rot="20466974">
            <a:off x="244682" y="664736"/>
            <a:ext cx="3253532" cy="4753088"/>
          </a:xfrm>
        </p:spPr>
        <p:txBody>
          <a:bodyPr>
            <a:normAutofit/>
          </a:bodyPr>
          <a:lstStyle/>
          <a:p>
            <a:r>
              <a:rPr lang="en-US" sz="4800" b="1" dirty="0">
                <a:solidFill>
                  <a:srgbClr val="FFFF00"/>
                </a:solidFill>
                <a:latin typeface="Times New Roman" panose="02020603050405020304" pitchFamily="18" charset="0"/>
                <a:cs typeface="Times New Roman" panose="02020603050405020304" pitchFamily="18" charset="0"/>
              </a:rPr>
              <a:t>Remember!</a:t>
            </a:r>
            <a:br>
              <a:rPr lang="en-US" sz="4800" b="1" dirty="0">
                <a:solidFill>
                  <a:srgbClr val="FFFF00"/>
                </a:solidFill>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2:00 PM</a:t>
            </a:r>
            <a:br>
              <a:rPr lang="en-US" sz="4800" b="1" dirty="0">
                <a:solidFill>
                  <a:srgbClr val="FFFF00"/>
                </a:solidFill>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TODAY!</a:t>
            </a:r>
          </a:p>
        </p:txBody>
      </p:sp>
      <p:pic>
        <p:nvPicPr>
          <p:cNvPr id="5" name="Content Placeholder 4">
            <a:extLst>
              <a:ext uri="{FF2B5EF4-FFF2-40B4-BE49-F238E27FC236}">
                <a16:creationId xmlns:a16="http://schemas.microsoft.com/office/drawing/2014/main" id="{15F4F805-F21A-45DF-A9A5-634E15E91862}"/>
              </a:ext>
            </a:extLst>
          </p:cNvPr>
          <p:cNvPicPr>
            <a:picLocks noGrp="1" noChangeAspect="1"/>
          </p:cNvPicPr>
          <p:nvPr>
            <p:ph idx="1"/>
          </p:nvPr>
        </p:nvPicPr>
        <p:blipFill>
          <a:blip r:embed="rId2"/>
          <a:stretch>
            <a:fillRect/>
          </a:stretch>
        </p:blipFill>
        <p:spPr>
          <a:xfrm>
            <a:off x="4825443" y="0"/>
            <a:ext cx="4612141" cy="6799830"/>
          </a:xfrm>
          <a:prstGeom prst="rect">
            <a:avLst/>
          </a:prstGeom>
        </p:spPr>
      </p:pic>
    </p:spTree>
    <p:extLst>
      <p:ext uri="{BB962C8B-B14F-4D97-AF65-F5344CB8AC3E}">
        <p14:creationId xmlns:p14="http://schemas.microsoft.com/office/powerpoint/2010/main" val="221455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You’re the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BEST!</a:t>
            </a:r>
          </a:p>
        </p:txBody>
      </p:sp>
      <p:pic>
        <p:nvPicPr>
          <p:cNvPr id="5122" name="Picture 2" descr="https://media3.giphy.com/media/v1.Y2lkPTc5MGI3NjExYTM0bG9ydWVhdTBrbnhqaGxydWIybm0zMHM3Z3BqOXQ5MTlxbHhubyZlcD12MV9pbnRlcm5hbF9naWZfYnlfaWQmY3Q9Zw/x4dS8uOkeEFdxvV1nz/giphy.gif">
            <a:extLst>
              <a:ext uri="{FF2B5EF4-FFF2-40B4-BE49-F238E27FC236}">
                <a16:creationId xmlns:a16="http://schemas.microsoft.com/office/drawing/2014/main" id="{426CEB90-0ACB-4AED-B698-F648215722D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5096" y="284713"/>
            <a:ext cx="3643865" cy="647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707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questions do you have for me today?</a:t>
            </a:r>
          </a:p>
        </p:txBody>
      </p:sp>
      <p:pic>
        <p:nvPicPr>
          <p:cNvPr id="4" name="Content Placeholder 3">
            <a:extLst>
              <a:ext uri="{FF2B5EF4-FFF2-40B4-BE49-F238E27FC236}">
                <a16:creationId xmlns:a16="http://schemas.microsoft.com/office/drawing/2014/main" id="{B082262E-F6DF-4C70-9DAE-B002588F746C}"/>
              </a:ext>
            </a:extLst>
          </p:cNvPr>
          <p:cNvPicPr>
            <a:picLocks noGrp="1" noChangeAspect="1"/>
          </p:cNvPicPr>
          <p:nvPr>
            <p:ph idx="1"/>
          </p:nvPr>
        </p:nvPicPr>
        <p:blipFill>
          <a:blip r:embed="rId2">
            <a:duotone>
              <a:schemeClr val="accent1">
                <a:shade val="45000"/>
                <a:satMod val="135000"/>
              </a:schemeClr>
              <a:prstClr val="white"/>
            </a:duotone>
          </a:blip>
          <a:stretch>
            <a:fillRect/>
          </a:stretch>
        </p:blipFill>
        <p:spPr>
          <a:xfrm>
            <a:off x="3921746" y="1275401"/>
            <a:ext cx="7315200" cy="3630810"/>
          </a:xfrm>
          <a:prstGeom prst="rect">
            <a:avLst/>
          </a:prstGeom>
        </p:spPr>
      </p:pic>
    </p:spTree>
    <p:extLst>
      <p:ext uri="{BB962C8B-B14F-4D97-AF65-F5344CB8AC3E}">
        <p14:creationId xmlns:p14="http://schemas.microsoft.com/office/powerpoint/2010/main" val="2713162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Contact</a:t>
            </a:r>
          </a:p>
        </p:txBody>
      </p:sp>
      <p:sp>
        <p:nvSpPr>
          <p:cNvPr id="3" name="Content Placeholder 2">
            <a:extLst>
              <a:ext uri="{FF2B5EF4-FFF2-40B4-BE49-F238E27FC236}">
                <a16:creationId xmlns:a16="http://schemas.microsoft.com/office/drawing/2014/main" id="{03083073-6403-424B-A40E-D8BDEACEF81D}"/>
              </a:ext>
            </a:extLst>
          </p:cNvPr>
          <p:cNvSpPr>
            <a:spLocks noGrp="1"/>
          </p:cNvSpPr>
          <p:nvPr>
            <p:ph idx="1"/>
          </p:nvPr>
        </p:nvSpPr>
        <p:spPr>
          <a:xfrm>
            <a:off x="4068051" y="582302"/>
            <a:ext cx="7315200" cy="4753088"/>
          </a:xfrm>
        </p:spPr>
        <p:txBody>
          <a:bodyPr anchor="t" anchorCtr="0">
            <a:normAutofit/>
          </a:bodyPr>
          <a:lstStyle/>
          <a:p>
            <a:pPr marL="0" indent="0">
              <a:buNone/>
            </a:pPr>
            <a:endParaRPr lang="en-US" sz="4400" dirty="0">
              <a:latin typeface="Times New Roman" panose="02020603050405020304" pitchFamily="18" charset="0"/>
              <a:cs typeface="Times New Roman" panose="02020603050405020304" pitchFamily="18" charset="0"/>
            </a:endParaRPr>
          </a:p>
          <a:p>
            <a:pPr marL="0" indent="0">
              <a:buNone/>
            </a:pPr>
            <a:r>
              <a:rPr lang="en-US" sz="4400" dirty="0">
                <a:latin typeface="Times New Roman" panose="02020603050405020304" pitchFamily="18" charset="0"/>
                <a:cs typeface="Times New Roman" panose="02020603050405020304" pitchFamily="18" charset="0"/>
              </a:rPr>
              <a:t>Heather Harlan</a:t>
            </a:r>
            <a:br>
              <a:rPr lang="en-US" sz="4400" dirty="0">
                <a:latin typeface="Times New Roman" panose="02020603050405020304" pitchFamily="18" charset="0"/>
                <a:cs typeface="Times New Roman" panose="02020603050405020304" pitchFamily="18" charset="0"/>
              </a:rPr>
            </a:br>
            <a:br>
              <a:rPr lang="en-US"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573-817-6404</a:t>
            </a:r>
            <a:br>
              <a:rPr lang="en-US" sz="4400" dirty="0">
                <a:latin typeface="Times New Roman" panose="02020603050405020304" pitchFamily="18" charset="0"/>
                <a:cs typeface="Times New Roman" panose="02020603050405020304" pitchFamily="18" charset="0"/>
              </a:rPr>
            </a:br>
            <a:br>
              <a:rPr lang="en-US"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hlinkClick r:id="rId2"/>
              </a:rPr>
              <a:t>Heather.Harlan@Como.Gov</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5345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94F2-640F-42AA-AA68-F4969AF07122}"/>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9A755798-1C32-4FB0-B6CF-08C7F47DCBE8}"/>
              </a:ext>
            </a:extLst>
          </p:cNvPr>
          <p:cNvSpPr>
            <a:spLocks noGrp="1"/>
          </p:cNvSpPr>
          <p:nvPr>
            <p:ph idx="1"/>
          </p:nvPr>
        </p:nvSpPr>
        <p:spPr/>
        <p:txBody>
          <a:bodyPr anchor="t" anchorCtr="0">
            <a:normAutofit/>
          </a:bodyPr>
          <a:lstStyle/>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080914"/>
      </p:ext>
    </p:extLst>
  </p:cSld>
  <p:clrMapOvr>
    <a:masterClrMapping/>
  </p:clrMapOvr>
</p:sld>
</file>

<file path=ppt/theme/theme1.xml><?xml version="1.0" encoding="utf-8"?>
<a:theme xmlns:a="http://schemas.openxmlformats.org/drawingml/2006/main" name="Frame">
  <a:themeElements>
    <a:clrScheme name="PHHS Color Palette">
      <a:dk1>
        <a:srgbClr val="000000"/>
      </a:dk1>
      <a:lt1>
        <a:srgbClr val="FFFFFF"/>
      </a:lt1>
      <a:dk2>
        <a:srgbClr val="3D405B"/>
      </a:dk2>
      <a:lt2>
        <a:srgbClr val="FFFFFF"/>
      </a:lt2>
      <a:accent1>
        <a:srgbClr val="E07A5F"/>
      </a:accent1>
      <a:accent2>
        <a:srgbClr val="3D405B"/>
      </a:accent2>
      <a:accent3>
        <a:srgbClr val="81B29A"/>
      </a:accent3>
      <a:accent4>
        <a:srgbClr val="F2CC8F"/>
      </a:accent4>
      <a:accent5>
        <a:srgbClr val="0075C9"/>
      </a:accent5>
      <a:accent6>
        <a:srgbClr val="939598"/>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45BCB5-48FA-49AA-B8D7-DF2EE9C7D058}" vid="{515220CE-81E9-4E29-8ED2-4865927886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PHHS PowerPoint template - PHHS color palette</Template>
  <TotalTime>700</TotalTime>
  <Words>2902</Words>
  <Application>Microsoft Office PowerPoint</Application>
  <PresentationFormat>Widescreen</PresentationFormat>
  <Paragraphs>601</Paragraphs>
  <Slides>95</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95</vt:i4>
      </vt:variant>
    </vt:vector>
  </HeadingPairs>
  <TitlesOfParts>
    <vt:vector size="107" baseType="lpstr">
      <vt:lpstr>Arial</vt:lpstr>
      <vt:lpstr>Arial Black</vt:lpstr>
      <vt:lpstr>Calibri</vt:lpstr>
      <vt:lpstr>Calibri Light</vt:lpstr>
      <vt:lpstr>Comic Sans MS</vt:lpstr>
      <vt:lpstr>Corbel</vt:lpstr>
      <vt:lpstr>Georgia</vt:lpstr>
      <vt:lpstr>Montserrat</vt:lpstr>
      <vt:lpstr>Times New Roman</vt:lpstr>
      <vt:lpstr>Wingdings</vt:lpstr>
      <vt:lpstr>Wingdings 2</vt:lpstr>
      <vt:lpstr>Frame</vt:lpstr>
      <vt:lpstr>PowerPoint Presentation</vt:lpstr>
      <vt:lpstr>PowerPoint Presentation</vt:lpstr>
      <vt:lpstr>Objectives </vt:lpstr>
      <vt:lpstr>Objectives </vt:lpstr>
      <vt:lpstr>Objectives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Three details about all our brains:</vt:lpstr>
      <vt:lpstr>Three details about all our brains:</vt:lpstr>
      <vt:lpstr>Three details about all our brains:</vt:lpstr>
      <vt:lpstr>Three details about all our brains:</vt:lpstr>
      <vt:lpstr>Your brain is</vt:lpstr>
      <vt:lpstr>Other observations</vt:lpstr>
      <vt:lpstr>PowerPoint Presentation</vt:lpstr>
      <vt:lpstr>PowerPoint Presentation</vt:lpstr>
      <vt:lpstr>PowerPoint Presentation</vt:lpstr>
      <vt:lpstr>Another  way to understand  the brain. </vt:lpstr>
      <vt:lpstr>Lights demonstration</vt:lpstr>
      <vt:lpstr>Lights demonstration</vt:lpstr>
      <vt:lpstr>Lights demonstration</vt:lpstr>
      <vt:lpstr>To the tune  “If You're Happy &amp; You Know It” PREVENTION  </vt:lpstr>
      <vt:lpstr>To the tune  “If You're Happy &amp; You Know It” PREVENTION  </vt:lpstr>
      <vt:lpstr>To the tune  “If You're Happy &amp; You Know It” PREVENTION  </vt:lpstr>
      <vt:lpstr>Age of first use matters— Pediatric Onset disease</vt:lpstr>
      <vt:lpstr>Age of first use matters— Pediatric Onset disease</vt:lpstr>
      <vt:lpstr>PowerPoint Presentation</vt:lpstr>
      <vt:lpstr>2. Why TRAUMA increases risk. </vt:lpstr>
      <vt:lpstr> Adverse Childhood Experiences</vt:lpstr>
      <vt:lpstr>One point for every question you answer “yes.”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to young brain higher levels of cortisone. </vt:lpstr>
      <vt:lpstr>In short . . . </vt:lpstr>
      <vt:lpstr>PowerPoint Presentation</vt:lpstr>
      <vt:lpstr>PowerPoint Presentation</vt:lpstr>
      <vt:lpstr>PowerPoint Presentation</vt:lpstr>
      <vt:lpstr>Ever hear or think this?</vt:lpstr>
      <vt:lpstr>Let’s update folks!</vt:lpstr>
      <vt:lpstr>PowerPoint Presentation</vt:lpstr>
      <vt:lpstr>What year were YOU a senior?   </vt:lpstr>
      <vt:lpstr>3) How YOU can help PREVENT? </vt:lpstr>
      <vt:lpstr>How YOU can help PREVENT? </vt:lpstr>
      <vt:lpstr>How YOU can help PREVENT? </vt:lpstr>
      <vt:lpstr>Missouri Student  Survey</vt:lpstr>
      <vt:lpstr>To treat a patient</vt:lpstr>
      <vt:lpstr>Missouri Student  Survey</vt:lpstr>
      <vt:lpstr>Missouri Student  Survey</vt:lpstr>
      <vt:lpstr>Did YOUR county participate? </vt:lpstr>
      <vt:lpstr>1:45 – 2:45  TODAY at the conference  </vt:lpstr>
      <vt:lpstr>Final Quiz:</vt:lpstr>
      <vt:lpstr>Final Quiz:</vt:lpstr>
      <vt:lpstr>Final Quiz:</vt:lpstr>
      <vt:lpstr>Final Quiz: </vt:lpstr>
      <vt:lpstr>Final Quiz:</vt:lpstr>
      <vt:lpstr>Final Quiz:</vt:lpstr>
      <vt:lpstr>Final Quiz</vt:lpstr>
      <vt:lpstr>Final Quiz</vt:lpstr>
      <vt:lpstr>Final Quiz</vt:lpstr>
      <vt:lpstr>Final Quiz</vt:lpstr>
      <vt:lpstr>Final Quiz</vt:lpstr>
      <vt:lpstr>Final Quiz</vt:lpstr>
      <vt:lpstr>Final Quiz</vt:lpstr>
      <vt:lpstr>Final Quiz</vt:lpstr>
      <vt:lpstr>Final Quiz</vt:lpstr>
      <vt:lpstr>Remember! 2:00 PM TODAY!</vt:lpstr>
      <vt:lpstr>Remember! 2:00 PM TODAY!</vt:lpstr>
      <vt:lpstr>You’re the BEST!</vt:lpstr>
      <vt:lpstr>What questions do you have for me today?</vt:lpstr>
      <vt:lpstr>Contact</vt:lpstr>
      <vt:lpstr>PowerPoint Presentation</vt:lpstr>
    </vt:vector>
  </TitlesOfParts>
  <Company>City of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E. Humm</dc:creator>
  <cp:lastModifiedBy>Heather Harlan</cp:lastModifiedBy>
  <cp:revision>52</cp:revision>
  <dcterms:created xsi:type="dcterms:W3CDTF">2023-10-06T16:39:18Z</dcterms:created>
  <dcterms:modified xsi:type="dcterms:W3CDTF">2025-04-14T17:20:49Z</dcterms:modified>
</cp:coreProperties>
</file>